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4" r:id="rId1"/>
  </p:sldMasterIdLst>
  <p:notesMasterIdLst>
    <p:notesMasterId r:id="rId18"/>
  </p:notesMasterIdLst>
  <p:sldIdLst>
    <p:sldId id="256" r:id="rId2"/>
    <p:sldId id="290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295" r:id="rId13"/>
    <p:sldId id="291" r:id="rId14"/>
    <p:sldId id="292" r:id="rId15"/>
    <p:sldId id="271" r:id="rId16"/>
    <p:sldId id="29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>
      <p:cViewPr varScale="1">
        <p:scale>
          <a:sx n="86" d="100"/>
          <a:sy n="86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dLbls/>
        <c:axId val="54785920"/>
        <c:axId val="89986560"/>
      </c:barChart>
      <c:catAx>
        <c:axId val="547859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9986560"/>
        <c:crosses val="autoZero"/>
        <c:auto val="1"/>
        <c:lblAlgn val="ctr"/>
        <c:lblOffset val="100"/>
      </c:catAx>
      <c:valAx>
        <c:axId val="89986560"/>
        <c:scaling>
          <c:orientation val="minMax"/>
        </c:scaling>
        <c:axPos val="l"/>
        <c:majorGridlines/>
        <c:numFmt formatCode="General" sourceLinked="1"/>
        <c:tickLblPos val="nextTo"/>
        <c:crossAx val="5478592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D41A1-ECE0-4D7B-BF1D-B81A6F7DBE2C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F9E8D-8FC8-4EE5-B285-861084D99A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1189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F10EA040-B9ED-4088-BDEF-C1EDEEB2A633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FE917294-D323-4C6B-92BA-7C28C9B570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9FD435-15B3-4BA8-A4AE-241A28CC7E27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787A3-0365-4316-B1A6-76D2422A1B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8FC2EA-7E63-4D2F-8461-38C0710D8730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DAC8A-00DE-4993-8B98-BA5D61CFC5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06F83-405D-43D8-ADA5-BE2562E960DF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DFED59-3D90-4489-95A9-1945475429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fld id="{F5B9F631-E250-4391-8756-D1AFF5C19393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61F67B44-C3A4-4D8C-8170-E1726036B5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2D7635-4490-4C1E-A7FA-F4666477E999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E43E-CF67-47E3-A8A0-D232A7E13B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AFFEBB-31C4-491B-A6A1-04E8BDF14C12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67CF21-8788-4E4C-B295-2BFCAA5056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F4B4-9465-4377-AF0A-2A1928A7C161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0E91C-9731-44E5-B6E4-5CE9B89E97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AE6F72-1E26-41F7-AAD2-43282B368374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003163-4FDF-45B5-BA58-1DFB0D2894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F8FBC5-11CF-4FD5-B79F-07A0733397A4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9BCF3-9CFA-4B82-AD64-C4CFFE7252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8AFB3-C9AC-4BFC-8899-37B5D568A8B5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64EEF-E8EA-463A-9241-06B867F370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DE4904D-89DD-4FCA-819F-3F48AC7D2DB3}" type="datetimeFigureOut">
              <a:rPr lang="ru-RU" smtClean="0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AFB4C8E-EA05-4827-9AC9-886A6FD103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/>
          <p:cNvSpPr>
            <a:spLocks noGrp="1"/>
          </p:cNvSpPr>
          <p:nvPr>
            <p:ph type="ctrTitle"/>
          </p:nvPr>
        </p:nvSpPr>
        <p:spPr>
          <a:xfrm>
            <a:off x="0" y="0"/>
            <a:ext cx="8604448" cy="329094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sz="2400" dirty="0" smtClean="0"/>
              <a:t/>
            </a:r>
            <a:br>
              <a:rPr lang="tt-RU" sz="2400" dirty="0" smtClean="0"/>
            </a:br>
            <a:r>
              <a:rPr lang="tt-RU" sz="2400" dirty="0" smtClean="0"/>
              <a:t/>
            </a:r>
            <a:br>
              <a:rPr lang="tt-RU" sz="2400" dirty="0" smtClean="0"/>
            </a:br>
            <a:r>
              <a:rPr lang="tt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бюджетное общеобразовательное учреждение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«Казанская школа № 172 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ограниченными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возможностями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здоровья»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одзаголовок 23"/>
          <p:cNvSpPr>
            <a:spLocks noGrp="1"/>
          </p:cNvSpPr>
          <p:nvPr>
            <p:ph type="subTitle" idx="1"/>
          </p:nvPr>
        </p:nvSpPr>
        <p:spPr>
          <a:xfrm>
            <a:off x="395536" y="5003322"/>
            <a:ext cx="8062664" cy="1371600"/>
          </a:xfrm>
        </p:spPr>
        <p:txBody>
          <a:bodyPr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100" i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6400" i="1" dirty="0" smtClean="0">
                <a:solidFill>
                  <a:srgbClr val="002060"/>
                </a:solidFill>
              </a:rPr>
              <a:t>420066, г.Казань, ул.Бондаренко, 29А                  тел/факс: </a:t>
            </a:r>
            <a:r>
              <a:rPr lang="tt-RU" sz="6400" i="1" dirty="0" smtClean="0">
                <a:solidFill>
                  <a:srgbClr val="002060"/>
                </a:solidFill>
              </a:rPr>
              <a:t>8 (843) </a:t>
            </a:r>
            <a:r>
              <a:rPr lang="ru-RU" sz="6400" i="1" dirty="0" smtClean="0">
                <a:solidFill>
                  <a:srgbClr val="002060"/>
                </a:solidFill>
              </a:rPr>
              <a:t>562-53-72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6400" i="1" dirty="0" smtClean="0">
                <a:solidFill>
                  <a:srgbClr val="002060"/>
                </a:solidFill>
              </a:rPr>
              <a:t>e</a:t>
            </a:r>
            <a:r>
              <a:rPr lang="ru-RU" sz="6400" i="1" dirty="0" smtClean="0">
                <a:solidFill>
                  <a:srgbClr val="002060"/>
                </a:solidFill>
              </a:rPr>
              <a:t>-</a:t>
            </a:r>
            <a:r>
              <a:rPr lang="en-US" sz="6400" i="1" dirty="0" smtClean="0">
                <a:solidFill>
                  <a:srgbClr val="002060"/>
                </a:solidFill>
              </a:rPr>
              <a:t>mail</a:t>
            </a:r>
            <a:r>
              <a:rPr lang="ru-RU" sz="6400" i="1" dirty="0" smtClean="0">
                <a:solidFill>
                  <a:srgbClr val="002060"/>
                </a:solidFill>
              </a:rPr>
              <a:t>: </a:t>
            </a:r>
            <a:r>
              <a:rPr lang="en-US" sz="6400" i="1" dirty="0" smtClean="0">
                <a:solidFill>
                  <a:srgbClr val="002060"/>
                </a:solidFill>
              </a:rPr>
              <a:t>Ss</a:t>
            </a:r>
            <a:r>
              <a:rPr lang="ru-RU" sz="6400" i="1" dirty="0" smtClean="0">
                <a:solidFill>
                  <a:srgbClr val="002060"/>
                </a:solidFill>
              </a:rPr>
              <a:t>172.</a:t>
            </a:r>
            <a:r>
              <a:rPr lang="en-US" sz="6400" i="1" dirty="0" smtClean="0">
                <a:solidFill>
                  <a:srgbClr val="002060"/>
                </a:solidFill>
              </a:rPr>
              <a:t>kzn</a:t>
            </a:r>
            <a:r>
              <a:rPr lang="ru-RU" sz="6400" i="1" dirty="0" smtClean="0">
                <a:solidFill>
                  <a:srgbClr val="002060"/>
                </a:solidFill>
              </a:rPr>
              <a:t>@</a:t>
            </a:r>
            <a:r>
              <a:rPr lang="en-US" sz="6400" i="1" dirty="0" smtClean="0">
                <a:solidFill>
                  <a:srgbClr val="002060"/>
                </a:solidFill>
              </a:rPr>
              <a:t>tatar</a:t>
            </a:r>
            <a:r>
              <a:rPr lang="ru-RU" sz="6400" i="1" dirty="0" smtClean="0">
                <a:solidFill>
                  <a:srgbClr val="002060"/>
                </a:solidFill>
              </a:rPr>
              <a:t>.</a:t>
            </a:r>
            <a:r>
              <a:rPr lang="en-US" sz="6400" i="1" dirty="0" smtClean="0">
                <a:solidFill>
                  <a:srgbClr val="002060"/>
                </a:solidFill>
              </a:rPr>
              <a:t>ru</a:t>
            </a:r>
            <a:endParaRPr lang="ru-RU" sz="64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 -11: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4187969122"/>
              </p:ext>
            </p:extLst>
          </p:nvPr>
        </p:nvGraphicFramePr>
        <p:xfrm>
          <a:off x="457200" y="1340768"/>
          <a:ext cx="8229600" cy="25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688726">
                <a:tc gridSpan="4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Математика 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Русский язык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0527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Кол-во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%%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Ср балл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динамика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Кол-во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%%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Ср балл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динамика</a:t>
                      </a:r>
                      <a:endParaRPr lang="ru-RU" sz="2400" dirty="0"/>
                    </a:p>
                  </a:txBody>
                  <a:tcPr/>
                </a:tc>
              </a:tr>
              <a:tr h="69829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 </a:t>
                      </a:r>
                      <a:r>
                        <a:rPr lang="ru-RU" sz="2400" dirty="0" smtClean="0"/>
                        <a:t>чел.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33%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+0,5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50%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70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+4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91796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/>
              <a:t>Многобалльники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931641527"/>
              </p:ext>
            </p:extLst>
          </p:nvPr>
        </p:nvGraphicFramePr>
        <p:xfrm>
          <a:off x="467544" y="1340768"/>
          <a:ext cx="8229600" cy="504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812616"/>
                <a:gridCol w="2016224"/>
                <a:gridCol w="2108920"/>
              </a:tblGrid>
              <a:tr h="793886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Учебный год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Предмет 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Балл 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Обучающийся 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Учитель </a:t>
                      </a:r>
                      <a:endParaRPr lang="ru-RU" sz="2200" dirty="0"/>
                    </a:p>
                  </a:txBody>
                  <a:tcPr/>
                </a:tc>
              </a:tr>
              <a:tr h="1061668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2017-2018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Русский язык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80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err="1" smtClean="0"/>
                        <a:t>Аяз</a:t>
                      </a:r>
                      <a:r>
                        <a:rPr lang="ru-RU" sz="2200" dirty="0" smtClean="0"/>
                        <a:t> Х.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Семенова Е.П.</a:t>
                      </a:r>
                      <a:endParaRPr lang="ru-RU" sz="2200" dirty="0"/>
                    </a:p>
                  </a:txBody>
                  <a:tcPr/>
                </a:tc>
              </a:tr>
              <a:tr h="1061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Русский язык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94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Ирина К.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err="1" smtClean="0"/>
                        <a:t>Шеламенова</a:t>
                      </a:r>
                      <a:r>
                        <a:rPr lang="ru-RU" sz="2200" dirty="0" smtClean="0"/>
                        <a:t> Н.С.</a:t>
                      </a:r>
                      <a:endParaRPr lang="ru-RU" sz="2200" dirty="0"/>
                    </a:p>
                  </a:txBody>
                  <a:tcPr/>
                </a:tc>
              </a:tr>
              <a:tr h="1061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Обществознание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85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Екатерина Б.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Державина</a:t>
                      </a:r>
                      <a:r>
                        <a:rPr lang="ru-RU" sz="2200" baseline="0" dirty="0" smtClean="0"/>
                        <a:t> В.В.</a:t>
                      </a:r>
                      <a:endParaRPr lang="ru-RU" sz="2200" dirty="0"/>
                    </a:p>
                  </a:txBody>
                  <a:tcPr/>
                </a:tc>
              </a:tr>
              <a:tr h="1061668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История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77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Екатерина Б.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Державина В.В.</a:t>
                      </a:r>
                      <a:endParaRPr lang="ru-RU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12855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3698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ТРУДОУСТРОЙСТВО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58" y="714356"/>
            <a:ext cx="3657600" cy="500066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Выпуск 9 класса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343400" y="714356"/>
            <a:ext cx="3657600" cy="500066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Выпуск 11 класса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xmlns="" val="2979091728"/>
              </p:ext>
            </p:extLst>
          </p:nvPr>
        </p:nvGraphicFramePr>
        <p:xfrm>
          <a:off x="251519" y="1475501"/>
          <a:ext cx="3888434" cy="5029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7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05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76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76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76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42055">
                <a:tc>
                  <a:txBody>
                    <a:bodyPr/>
                    <a:lstStyle/>
                    <a:p>
                      <a:r>
                        <a:rPr lang="ru-RU" dirty="0"/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Всего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 10 </a:t>
                      </a:r>
                      <a:r>
                        <a:rPr lang="ru-RU" dirty="0" err="1"/>
                        <a:t>кл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ССУЗы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 пенсии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9596">
                <a:tc>
                  <a:txBody>
                    <a:bodyPr/>
                    <a:lstStyle/>
                    <a:p>
                      <a:r>
                        <a:rPr lang="ru-RU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9596">
                <a:tc>
                  <a:txBody>
                    <a:bodyPr/>
                    <a:lstStyle/>
                    <a:p>
                      <a:r>
                        <a:rPr lang="ru-RU" dirty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9596">
                <a:tc>
                  <a:txBody>
                    <a:bodyPr/>
                    <a:lstStyle/>
                    <a:p>
                      <a:r>
                        <a:rPr lang="ru-RU" sz="2400" dirty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32491">
                <a:tc>
                  <a:txBody>
                    <a:bodyPr/>
                    <a:lstStyle/>
                    <a:p>
                      <a:r>
                        <a:rPr lang="ru-RU" dirty="0"/>
                        <a:t>За три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32491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Процент поступления в </a:t>
                      </a:r>
                      <a:r>
                        <a:rPr lang="ru-RU" b="1" dirty="0" err="1">
                          <a:solidFill>
                            <a:srgbClr val="002060"/>
                          </a:solidFill>
                        </a:rPr>
                        <a:t>ССУЗы</a:t>
                      </a: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 за последние 3 года – 39%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685841730"/>
              </p:ext>
            </p:extLst>
          </p:nvPr>
        </p:nvGraphicFramePr>
        <p:xfrm>
          <a:off x="4371974" y="1412775"/>
          <a:ext cx="4160465" cy="5097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6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5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20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20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209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55551">
                <a:tc>
                  <a:txBody>
                    <a:bodyPr/>
                    <a:lstStyle/>
                    <a:p>
                      <a:r>
                        <a:rPr lang="ru-RU" dirty="0"/>
                        <a:t>Учебный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Всего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ВУЗы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ССУЗы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Работают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4100">
                <a:tc>
                  <a:txBody>
                    <a:bodyPr/>
                    <a:lstStyle/>
                    <a:p>
                      <a:r>
                        <a:rPr lang="ru-RU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4100">
                <a:tc>
                  <a:txBody>
                    <a:bodyPr/>
                    <a:lstStyle/>
                    <a:p>
                      <a:r>
                        <a:rPr lang="ru-RU" dirty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4100">
                <a:tc>
                  <a:txBody>
                    <a:bodyPr/>
                    <a:lstStyle/>
                    <a:p>
                      <a:r>
                        <a:rPr lang="ru-RU" sz="2400" dirty="0"/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4598">
                <a:tc>
                  <a:txBody>
                    <a:bodyPr/>
                    <a:lstStyle/>
                    <a:p>
                      <a:r>
                        <a:rPr lang="ru-RU" dirty="0"/>
                        <a:t>За три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36104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Процент поступления в ВУЗы за</a:t>
                      </a:r>
                      <a:r>
                        <a:rPr lang="ru-RU" b="1" baseline="0" dirty="0">
                          <a:solidFill>
                            <a:srgbClr val="002060"/>
                          </a:solidFill>
                        </a:rPr>
                        <a:t> последние 3 года </a:t>
                      </a:r>
                      <a:r>
                        <a:rPr lang="ru-RU" b="1" baseline="0">
                          <a:solidFill>
                            <a:srgbClr val="002060"/>
                          </a:solidFill>
                        </a:rPr>
                        <a:t>– 52%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6562" name="AutoShape 2" descr="data:image/jpg;base64,%20/9j/4AAQSkZJRgABAQEAYABgAAD/2wBDAAUDBAQEAwUEBAQFBQUGBwwIBwcHBw8LCwkMEQ8SEhEPERETFhwXExQaFRERGCEYGh0dHx8fExciJCIeJBweHx7/2wBDAQUFBQcGBw4ICA4eFBEUHh4eHh4eHh4eHh4eHh4eHh4eHh4eHh4eHh4eHh4eHh4eHh4eHh4eHh4eHh4eHh4eHh7/wAARCACbAL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gAKXFKvWlPWvvD83bE20EqilmOAOppwrm/Heo3FjawxQHHmk5P0rDE1vY0nM6MFhvrNaNO9rnTQyNHD9qkh224/jbB/Tp+dUIviCbOZ0S3W42t+7baArL7r2Nc14St73VT5Ul3MyseQXOPyr1LTfAPhddPVpUuJJ2HLE8Z9q+HxWMnOV6smz9QwOW06dNKjFLz6nP6Hrf9tXhaOzWKYNuVV5Dc9MV9A+HPiNoltpsVvq9jc6VPGoDoLUhGPqMDivJbnw3pek6ZK9pCwcJvVmHIIr3f4d3Nr4i8F6VeXotp3mth5iMFbkcdDXs5bjlXpuEl8J4ubZasJU9pH7R5f8AFHx4vieJNL02KaDTUffIX4adh0yB0WuEUMT3FfSWo+BvCs5LSaRApPePK/yrlb/wzotjfGz0PSYJrs4y87F0jPvk8n2FezDEUqcL7HztTA1cTNe8eZ+FPDOpa/eLFawSeQGHmzbTtUf4+1e5aZoj6fZw262ssdvCoVNyEfjXaeC9N1yx8OCGa606Oc4K+XbgKB7gY5rgviH8RNe8NX7aXdW0Oo2hGZZFQqxU9lIPH1rzKudWfw6HsYPJOROzuzD+LOtrpugnSYZMXV6NpAPKx/xH+leOHj5R0rX8Ua5Dr2pTX9nYeVbKoBMlyXlGPXOOPpXQfDLw5BqWdYuwstvG2Ik6hm9T7CvRwWMo14+49TzMxwNdVVGS0MjQfBuqasqzSAWlsejyDlh7DvXaaN8PdAidRcJLeN3Mr4X8hXWsvOMfTFcd4s8c2mjytaWCrd3a8Md3yRn3x1Nd7tYIUaVCN2dtY+GPDFuoQ6Pp5HoYQakufDfhWY+X/YunY/64qDXg+p+MfEV+W8zUpI0P8EPyAflzWYdW1Hdn7ddZ9fOb/Guf2HW5nLMqadkj325+GfhC6G+OwELH/nlIVx+Gaxrv4NaVIxNrqFzD6BgGAryW08S69bNm31i9Tv8A64n+db+nfFDxdZ4Vr2O5Udpogc/iMVLp1V8MifruHn8UTo7z4NXyE/ZdUik9AykVkX3ws8UW4Jjt4ZwP7sg/rXQ6P8aPmVdV0f6vbyf0P+Ndfp/xJ8J6gq/8TEWrH+GdSp/PpU+0rx3VwUMLV2Z4he+D/E9scS6LdEZ6ou4fpVBtB1wEj+xdS/C1f/Cvpq3vNMvk3WmoWs4PTZKprQiiXYPmH50ni2ug/qFJ7M+NB1FO71HmnrXYeGOFc/44sDeaakqcyRNwM9Qa3+9RXlulzbmORcjqPrWGLg6lGUUr6HXl9RU8TCUnZXMLwxcNpelLeLbM+DyB6+9dJ4d8ca9qGprY2doGL8Iu3gfnWPpt1c6TOIFXKHkK46iuhGvLpXkXx09PvjckOELe5r4CtFqTUo6n61h5JwTjPQot4213UNRbT5rNiu4oybOR2NaNgz20aJDMyFeMoxGOamuNYjvIX1KxgFvJK53KcFhTtOt/td0sMcYy5xx6mvc4fuqktLKx81xZb2EFzXlfQ6rwvretW8Ut5JrF59lt1LOvmkj6c1yU/wARvEWtaw1rpbvZROxUyKfnf3z2H0rS+LF1D4c8BQaVA4FxenMpHdR/SvM/hmLm51lILeJy27lm4A96yzbGOc5KL0Q8lwXsqcefdn1l8LftWladGbq/eSRvmbLZzn6139/p+h6xa+ZeJG7YwSa8j0TWtN0u3Wx1adzNGuS0a7sCtu18UeH7y2I0/XVkI7Z5z6Edq+MqVasm7vQ+2WGptLldmZfj74e6Vc2ktxoZFnexglGUfK3sa4z9nvWL6S+1fRL5FRrdiSq9AwODiu21C+vTbySQ3CP6Lu5Ned/CeaO1+J/iU3DLCGUMxY4ANe1w/XlHEpN6HmZ7Qh7BtdDuPin4ifSrGPTrGTZdXQJZweUj749zXkBVmJPJNeieNtNbUfEE+oLNYyW/khIC8xwWUZIwoPXsc15ja3mvyau1vbwNgNjyoIs8fj1r7PE5rSoNx3Z8MsnrYySk3aPQnKkdQRRnvXfP4C1bxB4ZlurS3uIdWhKlEMe3zEPXI6VxM+i65o7tba5bSwT5+UOm3P09axwueYevLlejMcZw3iKEeeL5kvvKwpc0hyM54NNzXtHzj0JFp2eOahDGnKxJoQ7E0cjIcoxU+oOKnTWdWjG2PU71V9BO2P51SY4NM3VQJtbFUClWgUoxmpE0OHWlpPSuk0DwbruqxLcLaNbWp5E0wwCPYdTUzqwprmm7IuhhqteXLTi2zh9dGyWCb6rU0Nnpuqwg3V0ttOoxuZ2AP4DirXjPT5LLUZLOQ/cPy8Y49a522izcYOcDrzXxePqwr15ThsfpmVYapg8LCnU3R1EGnWFrDEtndRyu3DbCSfxzXf8Aw20m4urtVjgJaYmMtj7q98GpPgr4e1HxPdwr/wAI3FNYq+GugpTylHo3Q/TBr2+w8Kab4cuTHYrNIFfeyxYyTnoCev0rrwGKjQpSj1ZwZrg5YnEQnfRLY+fv2jtEhn8U2mnQk/6KEtQpYdcdfasbwHpMmj3BfydxD7ZCR2qP9oDUJb/xzqFtFK3nSMQwIKnPY+oNV/COsG18GiwluDLd85lZskn6189iOeab7s+hwfJFpdkeueJPBeg+LPD4vrGaXTtXhT5TDOV8z2NeW+Gfhh4wbxAEe8jSJnw07TKzD6hTmuXk8Va7azi3S6uRGzbS6DJFdh4U+JcPg+/SOK1tdRiJ8x7mQMs+4jkNmuZU6tONou53OVKb5mcrrWoeMLDxE+mCGU+TMYwVbBfBxkV1HwyuLqTxbrVxqERFx5QSTzOeR2arMPxAhm1y8nW0ia3uD50athmjJ64NbvwBt4Ne8XaxJdjbFe5O3+9j0rtwkrVY80bHn46KdKXLK4XWrW97rDTz2ltGCgTyIzhTjuOa9A8GT6foypdNZpG7jIKjNeJ6/DqGlePzp13H5ixyP5axsrHGeASOBx27Vla58cNR0+5l0218P28f2dthNzIXbI9lwP51OMpzrzfIPB1KdCn759gReLLaaHdFEQemcVwvxXmg1nSzFJEGeNS4JHIx6V4T4H+NXiTWriXT7bw0t7dRxPMEtpCoCKMkkHPQVyOufHDxjqNy62629pCcqE8oO2PctXJTwNZT9Do+s4WEbpbnSStv+fOS3JNR9KwfBWpX2qabLPfGI7ZSqlVwT65rcZsV+nYWpz0YvyPyPMKXs8RNLuOzigNg5pm6kzXQchIWzTSeaTNIfrTExmOa3/B3hHWvFV79n0u3ygP7yeQ7Y0Huf6CsBBnAHJPSvfvh7KvhnR7a0b7rw75/VWPcV5mZYx4WlzRWrPbyjLo42taekVubngv4W+HfDcCXl8F1K/UZaaUfu0P+yv8AU10V5DHJmRc46gY4xWTFqUsrPaM25GkEmQeCMVtk5SPPHynivi6+Iq1pc1R3P0PDYajh4clKNkec+PvBOl+II2dv3Nwq8N0/UVwOh/CqKF5by4umllhkAjtGHE+e4I7CvR/iP410XwbB5moMZ55VxFbRn5mPv6CvJU+NepT306R6bbC1jQsiBirj8R1NdWFpOdud2Rz4qty6R3PpvQZrjw/4SgjtVt0dId7pjAQAdFUVeufEUVklrfXVqptZoDLJMBhU4z8w6flXz7pXxJi1zQ7hopGRGQpPESS65HUc9KZ8RviRe698L7bRPDduNPtLeNVuIlbc7hfQj7ozziu2vheVfu3c82FRuXvqx5149dvEHjfUtVPyQvO/k9i4HoRXNzrJbQxzLxG+T9KrXmt3lxcWtxKctBheBjHr+dbl/GsulW6j3P514k04NXPYpNSvY3vBGl6Rq6FpbtVu8fKjevY5qr4u8MeIFvVju0tvJJ4mSMcj3x0NcvFNFp6rM8xhO8IjA4JY13ln9vjc2+qag8nCkAuD17+9a4fA1q1RchdfNKGFov2h57NCunyHTrFN91I+zA6qD/WvV/hlOdDiS6e3TMKMp3HjeOn61yGlWcc3i17xFzKZwYyB1x1r3q38K6Dq+iG10LWrcassRnW1ZAuXHLIc9T7iumFBe3VOWyerPNqYtug6kVq1ojyDWFvbm/TX2kDefJuYAdGz82a5fxn4W/4SjxAbvTYooLiYASRZ2hmA+9ntWVd3uvWfj2bS1u55bd7gySxNwue+K7zT7iG2vBK6blPBNc2IpyoVG13Z3YarHE04qXZFv4O6fpvwh1d9W8QxjUby+jMKJbDcqRn73zHiuV8S/DWz1C+uPEOh3QtNNvJWlitpUxLGCeQOxr0u+8JvrsMVxY39/cKRuEaRoVT2BP8AWoPEMKeFfDjTapd3W7oRdFcKP9kAVxQrtzunqz0JYWCp6rRHnlpp1tpdklnaZ2LksSeS3cmg04yrL+8jYMj/ADAjuDSciv0rDR5aUUfkWPqc9eUl3EHWlzSe9KK6DiAc0uKT6UFqZJb8OW5utbtINpYGQMwA7DmvZ7SN5S2QQZUZVHv2rzr4R2D3XiGW6VQfssJYZ6EnjFenrHtkk8sMpBDpk/yPevk87q81VQ7I+94co8tCU+7/ACKnhzUpfPuY2JPkIGAPp6fnXXWXiSyvLBr05hSBGMoY/d29a4C+nGl+IfO8tngv42XYDja3/wCuvOvih4pvfD9hJp0ICjUWKsM9BjnFeMqam9T6GVTkRwfxG8SzeIfF93qUzFo/NbyhnovauXMjK+/d9cU2V9+W96hdjsOK6W7nnM1dG1STTdRSeNyEcbT6EVs6Vrk9heSBn3QXCsuPTNcbE4aMxscEH5c1NHMzR4Y8g1cZyjsKyZpX0ZFy5RyQeea9CH9mXnhezuNOuDJNGgS6if70b/4GvOhIZVDFskDFWbORoUNxDO8UoYL8h5I/3e9c1WHOdNCr7O9yP4hrMltauv8Aq1ck/Wuw+FGrx6ppYsdQUStANqsGw4HqPWuH12TUL+JGaLzIAGbaCN2B1LDsPeoPBeoNpOrRyMcISDnPArtwVWVGSOPGQhWurXPcvDXh28hfcyLJEXYiTOSCTx0716HfJN4Kjl1N4AL67hVIGk4EO8YZlHdsflVX4Ya7otrMt7qQZoBHvfYvmBvoO7c9ua6af4eat408VQ3P264/4R9P3i3M6GNjnnYsZ9OmelejywVdym7K33nlVlONFRpq7b+7/gHzvrgEvxIubuOea4gEWxJZowm/AH3QO1Xpt8bE9R6Vc8T6faf8Ld1TTLCG7iTzngRZxjJGBwOmM16Pc/CeaF1t38U6At1sVjBPOYnGR7ivBxVZ1XyxWib/ABPoMJSVGPNJ6tL8DgNM1270u1YW9zdxKeSqNxXJfEW41nxNoNxczSzzfZWVkTJOBmvZpvhJ4meEra/2Xdj1hvoz/Mio1+E/izyfsU2hzrbsp8xo2Vs5HsTXGouDuo6nf7SM48vNoeJ+Er8XujxiSYyTxjDgpjA/rWqe1dd8IfhdqR8Wz+G/FGm+INKtJmkW3lFk3lhx91i5GMfjXTeO/gl4o8OwTXtk0OrWESl3kiOyRFHqh/pmvscrzCm6Sp1HZo+BznLaqrupTV09TyvFL2pSpB2ng0hFe2j55qwnNFJR+NUiGdT4G8Y2vheyuEk0+5uZpZA+6KQJgAdK6BvjZopuvLudD1NCRzsZGx+eK8vzxUFtZtfeIYYf4SnP0zXzebYKEYSr9T7DIcynOccLbQ9U8SeM9F1rRkurNbqF4ZA37232j8xxXBfHe2gutN0fVVYh8lVGeCMVv6/BBB4cntY1CgRnHFeYeNNYur7QdHtZgwMIfnsRXzlCfPqfWYmnyI5ctxwaZuGaaDmo5vl5rqPOEfibHZv50sUhBYP97ODTJGBAY8VAs26QE92qgNqFsMVHoDWhp74mKGFJd42qGzwT0PFZKNyrD8atI+096ljTLer28oSGKVXAUFA7OSGwecegHpVf7Gk/l2sYfz4yQcSAq5PTaDjHvWqssU1q0a4izBscmBW3sDnAOOPr1pLxDC11MVkiBWMBZwJXY4z1YAgfQe1CYNHYfs1au9h8XNChmUtHJM0exjwHK4BP5V93fbJ20S9faxuIonxtGSTtOMYr89fBpXS/iDoF7CzIft0bEONpXJ4J7YOT3r75uNPvNU8M39rFcm2ku4GWOWGQblyOCCOn1rGrOftYrpYtQh7K/W581/B3Sx4l8WatqOozS3d5az7z5oO4Hd0Ge3rUXx3trHVPidqIn1KW1nt7aGKBVJAdscg+ldv8A/DmraH4g8Sw6gftHkMLf7TzgtnJAPQn1Irx3416kknxP11hmRhcbMDtgCsaKk6stTTEztBWVzGu7HVtMkOzVLlQBkNHOCCP51pQaj4+0zT4tRj1fVobWQ4SRywU/ka443d0zgiMYBzgDNeo6Hq+l6l4dWy1rVLSxnBEka2jbdiqOA4bjNds5WWiOOlFuXvSshE8bfFvS4YpJNZvVjf7m5ic8Z6c1o6Z8Z/iamVF1HebRkgorce/FW5/F1jDosrRahJMFj2xzhYSS2MDCg5+uRXl9jruo2LztDcmI3AIlwgwQf5U4NNaoiq5Rekj1TTfi9rWpapaafqHhbQrp7mZYsy2CHG44z1rH+O8dpb/ABDurWysrWzhhiRfLtoRGhbHJwKyPhhczax8RfD9rLJuC3SsABjgc1vfHTR9ctvF95rF9aOLC8mP2WcHchHpnsfY16GWTaxSjfSz6nm5rFSwTlbW66HnbU3JpT3pua+pPjbkeaveGJ4YfFFt55AWRdoJ9c1QHWq1+7QmGZcfI4yfT3rzc0puphJxR7OR1VSx1OUmeofEnSpP7AN5aLvAGG2+hrwjxjfRXN+lvC2YbVBGp7Z7/rXtR8Q3H/CC3kkieYyW5C56Hivnu73yAzp84zl/UV8Rgk7NPofo+ZST5WupGetNbJ+VuPQ0yOTd0pXLdeMV6FjyiGXOxo2+qtVeH7y+1Pu3+T5TxTI/lAqiTTWT5OOMVZjk3AEGspZMxk9xUltNlRg9KloaOosLptsUUMl0jRs0jmOQDC4wSo7HFH2p0CqFN0qHzj+++UrjgH0IrES43QtCzIuTuU7RksO2ewp7XDSKIpUlLN8+xSEVT/eA78VNh3NX7WZQJl837QJPMkDBVw4ORjvjH0r7v+GviTVLzwTaXd5YwJKlqrKY33bkIAByOmT27V+fguflZlKMkgYM7AO4B6bvQ1798KfjZpngbwRBp11BcX94yYwq5VU7Lye1YV09LGtKzTufWlvqX2zR18+1a1lDDdGSME9cgjrXlGm/B/w++t6h4j8QK+r3V5O86W+SsSAngY/iP1OKv/DDx1ZeNbb7ZYrIgWNi/mDDEj2rv0+WKMeiiuGVWot9zqhSgc/Z2nh/TY0ih8PRWS9Aq2Sj+VLf2XhPUISt/pNhKhHPnWQ/+JrS1nH2J5FtUuZVHyKY9/J9qwRPOBh9BVCOgXcufy6VnzJmypt7HGeLPg94H1NXl0W6XRrvsEk3RE+6scj8DXlOvfCbxppsrG3tF1OAHiSzcPkf7vX9K+jLe7tbm7hgksb2JpsKP3rFR9c1uJp9nGqEW8bMn3XKjd9c1tHFShtqc9XCKW6sfPXwI8Ha/p/xGtNR1TQ760traOR2lngZFB28DJrO8WaxY39jrFvJ4g1C+mN2ZII9qiBME/KQDnPvX03qsv2fRL2cniO2kbJ7YU18XS3dzNGyyyKUMjMqquByetehl3tMRioSitjixrp4XBVVJ7r8SAmm/hSHrQfrX36PzRjMc0yZEkieN+QwwakccVAtzbtuCzRsV+9hhxWc3FK0ma01OUk4LUqXusT2vhK+015GEnCD3Ga881SOWD7PLFIymRMkg9a6PxZqNvdShbU5VRhnxwxrmtQujJBDDjmLOD7GviHTjCpLk2ufpPtZzpR9pvZEUTXHA3BmPbaKtEwxJ/pfllz0TvWfHdFCdoy3rVm2ETPuKhm9T1qzJMhuY8puWJox1ABzVXc24cnAro7bbJMsSgAn7xx2qa40G1lJ8ndE3XjkflU8yRTRz0DYLd80+2bBYVJdWM1jOFf5kPRx0NQoNsx9KNGKzLDNjkruHemCRVAVnO0NlSeo/CldWZDt69hWfcffxjnuPSmkJmjaMbq5jjQKSSA2FFbNypjuRH6AVW8H2eZTOwOEXP41b1Btmo8kHgHrWNSXvWOqlD3Ln1L+yRul8M3rbgRCCgHpuavd7iOZpAUnCBRwuzOfrXhn7G9tKfBesznOx75EQ/QZNe83A2sTivLrP3jsgVB9sVfme2bnuCP61GbeaWQvJZ2shPcOQfzxRcrdyMY1gtpYCORIxB/kRVGXS7vfvW3UJ18uNl49geKhLuNtrY1AbiOIL9jYY6KHBFH2mGMBrsm1XGczEAfhzTrFPJIUWt2pfGd0u9V/XiuI+NOsTaULFVvJrSNlJEotlmjVs/xA8j8DUtdiqdpySbOu1660y90C8sbfUrUy3Nu0cW6UKCzDA5r5C8UaHqnh7VZdO1SzmtZkPyhxwy9ip6MPcV63f+JvFo0QzRt4W8QWTEAtDhJSPTY3f6HNcN4915dX8PWEHnSxtbSsDZzuXeHP91jzt9q9zh7EulX9m18R4vEeXKphHU5vh19ehxBzSAUre1Nya+7Pzhoj1R/IsZ5c42xk5qz8P/Dmm6vqLNeM8Vt5IaLdgbx3J64GapeI/wDkESL2kKofxNXbS8SyktZfMZAieXhRjg18txJVd404s+84Jw8Wp1pK9nY5L4gWVpFrz29qojtopDGBn0ridUCLOVjyBXYeL4y9/NKpJDDfn3rjtQQ5BPU15OH+FXPYxrvUZVbav3GJPrVq1ZlAx1PSs99ytjNP89uNrY4roOI2rCUKxZWyfWul0y5kuNkMUZkuJCERQOWJ4ArhoLkqB83NdN4I1JrTXLfUjMitbOHQEjk0paIcNWkfcPwf+Geg6T8P49K1zTrO/ur5fNvVniVxkjhefSud8cfss+Bta33Hh25utAujkhYz5sGf9xjkfga4bw18brq1KifEnrg13Ok/HSxcjzjtrxJQrxm5I9R04yVoyPn74k/AD4h+D4Jp/wCzRq+noCftVhmTaPVkxuH5Ee9eNtCyT+XKCrZwQRgiv0Ls/jj4bVM3Ep/CprLxp8KfEU5nm0rRp7nPL3FlGXz9SM10wxdRfFE55YaXY+Tfhj4A1zWoEjS2eytpV8x7ydCIwnqP730Fez/DT4UeFNP18SNZx+JLqNCXe/wsC+4j7/iTXvsHiLSZLYQwNb7NuEjVRjHoBXkPxC+Kr+E9aayuPCAjDj9zctbBDKPY9DXJOrVqSfKz0aMUo8so/idzpNxc+H0ms9H8LaRZ2rSeYVtriKNC/rjP9KgfX5pLjF9plxbO5I/0e4SQE+gAavDPFPxGPia+t2h0mG2swoM4XMMxPfDhgD+VXfCWjf25PEtpod4ys/M02oSMR7jaan2c1q2bxjR6pH0NpGDGJ5Lp2yozEeqZ9eTzW1EBt45FZmmaOtnZwWccWyOKMIW67sdSc9frV2zkgLPBAcmM/NxxVNdThbWyHXs0kKr5YUknnIzx+YrmPFC2+vaXJaXEB8zBMeYmx+fT9a2/EWmtqdmIVuZICp3fL0b2NUIbTUCjQTbSnGzAICAfX/69XBKxm209D5x8QWej6SWttZ0KaN13eTc2U3lMT/tdQfyrlrsxT6QLnJ80T7csPmZMcZPevVf2jtNFnZ6XMzBWuJGyPpXjckh8kRZ4Fe7k1CTrxnFbbnlZ9iorCShN6vYiJppPpzRR+FfaH50Ratb3l7aiCytZ7qdnUrFDGXY49AOaxtSa8toCLvdBKpz5UiFWz9K+n/g/p9lY2QntbaOOWRBukxlj+J5FdLqsmy5W4MNvJNHnY8sCSMOPVga+AzjMo1sXyqOi0P1XIMsngsC7yu5anwxqupzTzgfLkjGKxdQfe52/dr66+Ik0eofC7xFdXenaS9xHasUmGmwK6HI5DBAQfpXx/J0rSmrI5qk3N3Kco5zTdvapZaZ2/GtTIQJ70u2nigUEixl15WR1+hqxHqGoRH5Lydfo5qCkoKTZpQa7q6uo+3SEd8gGtSLxJqUM8YjkVwxAzjaQfwrmV61bl+S6QrwQFIx60uWL3RXPJdT0yDxlrOl3SW011MjrjIWTcBXqtj8YrK78MppPiLwzaaxCB0l+bP0z0NeCwkyX2+T5mIBJNdtpNtA2mNIY1L561hXow5nZHXh69RRXM7nqOha/4DvBFb6J8PboMOdpAKL6/M/+Nd0PisfDWmJJbeDY4Ih8gVTErZ98EHFeN+EJZFbarkKTyK1/Gn/IMi4H3h2rlVJOR0uveNmkztJv2pPscvl3/hON13bS8U2AD+Namh/tK+E76V2bwvcwyDhmRl5z745rxy40+xfQ5S9rC372M8oD2qlbohl8vy0CheAqgD9K6Gl2OLlR9N6f8avBuoEL/Z2pRsf+mYP9a2IPiN4Kk27pr2Hd0325/pmvlnR2K7tpx8+K6SF2JT5jwOKzdOD6FpPudJ+0rrGna62kyaPcfabe3V952lSpJ7g14qa9R1WGOXTbgyIG/cE815bX1WSVE6HJbY+O4ipcteM77oVulNOc0HpTa9o+eZ//2Q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4" name="AutoShape 4" descr="data:image/jpg;base64,%20/9j/4AAQSkZJRgABAQEAYABgAAD/2wBDAAUDBAQEAwUEBAQFBQUGBwwIBwcHBw8LCwkMEQ8SEhEPERETFhwXExQaFRERGCEYGh0dHx8fExciJCIeJBweHx7/2wBDAQUFBQcGBw4ICA4eFBEUHh4eHh4eHh4eHh4eHh4eHh4eHh4eHh4eHh4eHh4eHh4eHh4eHh4eHh4eHh4eHh4eHh7/wAARCACbAL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gAKXFKvWlPWvvD83bE20EqilmOAOppwrm/Heo3FjawxQHHmk5P0rDE1vY0nM6MFhvrNaNO9rnTQyNHD9qkh224/jbB/Tp+dUIviCbOZ0S3W42t+7baArL7r2Nc14St73VT5Ul3MyseQXOPyr1LTfAPhddPVpUuJJ2HLE8Z9q+HxWMnOV6smz9QwOW06dNKjFLz6nP6Hrf9tXhaOzWKYNuVV5Dc9MV9A+HPiNoltpsVvq9jc6VPGoDoLUhGPqMDivJbnw3pek6ZK9pCwcJvVmHIIr3f4d3Nr4i8F6VeXotp3mth5iMFbkcdDXs5bjlXpuEl8J4ubZasJU9pH7R5f8AFHx4vieJNL02KaDTUffIX4adh0yB0WuEUMT3FfSWo+BvCs5LSaRApPePK/yrlb/wzotjfGz0PSYJrs4y87F0jPvk8n2FezDEUqcL7HztTA1cTNe8eZ+FPDOpa/eLFawSeQGHmzbTtUf4+1e5aZoj6fZw262ssdvCoVNyEfjXaeC9N1yx8OCGa606Oc4K+XbgKB7gY5rgviH8RNe8NX7aXdW0Oo2hGZZFQqxU9lIPH1rzKudWfw6HsYPJOROzuzD+LOtrpugnSYZMXV6NpAPKx/xH+leOHj5R0rX8Ua5Dr2pTX9nYeVbKoBMlyXlGPXOOPpXQfDLw5BqWdYuwstvG2Ik6hm9T7CvRwWMo14+49TzMxwNdVVGS0MjQfBuqasqzSAWlsejyDlh7DvXaaN8PdAidRcJLeN3Mr4X8hXWsvOMfTFcd4s8c2mjytaWCrd3a8Md3yRn3x1Nd7tYIUaVCN2dtY+GPDFuoQ6Pp5HoYQakufDfhWY+X/YunY/64qDXg+p+MfEV+W8zUpI0P8EPyAflzWYdW1Hdn7ddZ9fOb/Guf2HW5nLMqadkj325+GfhC6G+OwELH/nlIVx+Gaxrv4NaVIxNrqFzD6BgGAryW08S69bNm31i9Tv8A64n+db+nfFDxdZ4Vr2O5Udpogc/iMVLp1V8MifruHn8UTo7z4NXyE/ZdUik9AykVkX3ws8UW4Jjt4ZwP7sg/rXQ6P8aPmVdV0f6vbyf0P+Ndfp/xJ8J6gq/8TEWrH+GdSp/PpU+0rx3VwUMLV2Z4he+D/E9scS6LdEZ6ou4fpVBtB1wEj+xdS/C1f/Cvpq3vNMvk3WmoWs4PTZKprQiiXYPmH50ni2ug/qFJ7M+NB1FO71HmnrXYeGOFc/44sDeaakqcyRNwM9Qa3+9RXlulzbmORcjqPrWGLg6lGUUr6HXl9RU8TCUnZXMLwxcNpelLeLbM+DyB6+9dJ4d8ca9qGprY2doGL8Iu3gfnWPpt1c6TOIFXKHkK46iuhGvLpXkXx09PvjckOELe5r4CtFqTUo6n61h5JwTjPQot4213UNRbT5rNiu4oybOR2NaNgz20aJDMyFeMoxGOamuNYjvIX1KxgFvJK53KcFhTtOt/td0sMcYy5xx6mvc4fuqktLKx81xZb2EFzXlfQ6rwvretW8Ut5JrF59lt1LOvmkj6c1yU/wARvEWtaw1rpbvZROxUyKfnf3z2H0rS+LF1D4c8BQaVA4FxenMpHdR/SvM/hmLm51lILeJy27lm4A96yzbGOc5KL0Q8lwXsqcefdn1l8LftWladGbq/eSRvmbLZzn6139/p+h6xa+ZeJG7YwSa8j0TWtN0u3Wx1adzNGuS0a7sCtu18UeH7y2I0/XVkI7Z5z6Edq+MqVasm7vQ+2WGptLldmZfj74e6Vc2ktxoZFnexglGUfK3sa4z9nvWL6S+1fRL5FRrdiSq9AwODiu21C+vTbySQ3CP6Lu5Ned/CeaO1+J/iU3DLCGUMxY4ANe1w/XlHEpN6HmZ7Qh7BtdDuPin4ifSrGPTrGTZdXQJZweUj749zXkBVmJPJNeieNtNbUfEE+oLNYyW/khIC8xwWUZIwoPXsc15ja3mvyau1vbwNgNjyoIs8fj1r7PE5rSoNx3Z8MsnrYySk3aPQnKkdQRRnvXfP4C1bxB4ZlurS3uIdWhKlEMe3zEPXI6VxM+i65o7tba5bSwT5+UOm3P09axwueYevLlejMcZw3iKEeeL5kvvKwpc0hyM54NNzXtHzj0JFp2eOahDGnKxJoQ7E0cjIcoxU+oOKnTWdWjG2PU71V9BO2P51SY4NM3VQJtbFUClWgUoxmpE0OHWlpPSuk0DwbruqxLcLaNbWp5E0wwCPYdTUzqwprmm7IuhhqteXLTi2zh9dGyWCb6rU0Nnpuqwg3V0ttOoxuZ2AP4DirXjPT5LLUZLOQ/cPy8Y49a522izcYOcDrzXxePqwr15ThsfpmVYapg8LCnU3R1EGnWFrDEtndRyu3DbCSfxzXf8Aw20m4urtVjgJaYmMtj7q98GpPgr4e1HxPdwr/wAI3FNYq+GugpTylHo3Q/TBr2+w8Kab4cuTHYrNIFfeyxYyTnoCev0rrwGKjQpSj1ZwZrg5YnEQnfRLY+fv2jtEhn8U2mnQk/6KEtQpYdcdfasbwHpMmj3BfydxD7ZCR2qP9oDUJb/xzqFtFK3nSMQwIKnPY+oNV/COsG18GiwluDLd85lZskn6189iOeab7s+hwfJFpdkeueJPBeg+LPD4vrGaXTtXhT5TDOV8z2NeW+Gfhh4wbxAEe8jSJnw07TKzD6hTmuXk8Va7azi3S6uRGzbS6DJFdh4U+JcPg+/SOK1tdRiJ8x7mQMs+4jkNmuZU6tONou53OVKb5mcrrWoeMLDxE+mCGU+TMYwVbBfBxkV1HwyuLqTxbrVxqERFx5QSTzOeR2arMPxAhm1y8nW0ia3uD50athmjJ64NbvwBt4Ne8XaxJdjbFe5O3+9j0rtwkrVY80bHn46KdKXLK4XWrW97rDTz2ltGCgTyIzhTjuOa9A8GT6foypdNZpG7jIKjNeJ6/DqGlePzp13H5ixyP5axsrHGeASOBx27Vla58cNR0+5l0218P28f2dthNzIXbI9lwP51OMpzrzfIPB1KdCn759gReLLaaHdFEQemcVwvxXmg1nSzFJEGeNS4JHIx6V4T4H+NXiTWriXT7bw0t7dRxPMEtpCoCKMkkHPQVyOufHDxjqNy62629pCcqE8oO2PctXJTwNZT9Do+s4WEbpbnSStv+fOS3JNR9KwfBWpX2qabLPfGI7ZSqlVwT65rcZsV+nYWpz0YvyPyPMKXs8RNLuOzigNg5pm6kzXQchIWzTSeaTNIfrTExmOa3/B3hHWvFV79n0u3ygP7yeQ7Y0Huf6CsBBnAHJPSvfvh7KvhnR7a0b7rw75/VWPcV5mZYx4WlzRWrPbyjLo42taekVubngv4W+HfDcCXl8F1K/UZaaUfu0P+yv8AU10V5DHJmRc46gY4xWTFqUsrPaM25GkEmQeCMVtk5SPPHynivi6+Iq1pc1R3P0PDYajh4clKNkec+PvBOl+II2dv3Nwq8N0/UVwOh/CqKF5by4umllhkAjtGHE+e4I7CvR/iP410XwbB5moMZ55VxFbRn5mPv6CvJU+NepT306R6bbC1jQsiBirj8R1NdWFpOdud2Rz4qty6R3PpvQZrjw/4SgjtVt0dId7pjAQAdFUVeufEUVklrfXVqptZoDLJMBhU4z8w6flXz7pXxJi1zQ7hopGRGQpPESS65HUc9KZ8RviRe698L7bRPDduNPtLeNVuIlbc7hfQj7ozziu2vheVfu3c82FRuXvqx5149dvEHjfUtVPyQvO/k9i4HoRXNzrJbQxzLxG+T9KrXmt3lxcWtxKctBheBjHr+dbl/GsulW6j3P514k04NXPYpNSvY3vBGl6Rq6FpbtVu8fKjevY5qr4u8MeIFvVju0tvJJ4mSMcj3x0NcvFNFp6rM8xhO8IjA4JY13ln9vjc2+qag8nCkAuD17+9a4fA1q1RchdfNKGFov2h57NCunyHTrFN91I+zA6qD/WvV/hlOdDiS6e3TMKMp3HjeOn61yGlWcc3i17xFzKZwYyB1x1r3q38K6Dq+iG10LWrcassRnW1ZAuXHLIc9T7iumFBe3VOWyerPNqYtug6kVq1ojyDWFvbm/TX2kDefJuYAdGz82a5fxn4W/4SjxAbvTYooLiYASRZ2hmA+9ntWVd3uvWfj2bS1u55bd7gySxNwue+K7zT7iG2vBK6blPBNc2IpyoVG13Z3YarHE04qXZFv4O6fpvwh1d9W8QxjUby+jMKJbDcqRn73zHiuV8S/DWz1C+uPEOh3QtNNvJWlitpUxLGCeQOxr0u+8JvrsMVxY39/cKRuEaRoVT2BP8AWoPEMKeFfDjTapd3W7oRdFcKP9kAVxQrtzunqz0JYWCp6rRHnlpp1tpdklnaZ2LksSeS3cmg04yrL+8jYMj/ADAjuDSciv0rDR5aUUfkWPqc9eUl3EHWlzSe9KK6DiAc0uKT6UFqZJb8OW5utbtINpYGQMwA7DmvZ7SN5S2QQZUZVHv2rzr4R2D3XiGW6VQfssJYZ6EnjFenrHtkk8sMpBDpk/yPevk87q81VQ7I+94co8tCU+7/ACKnhzUpfPuY2JPkIGAPp6fnXXWXiSyvLBr05hSBGMoY/d29a4C+nGl+IfO8tngv42XYDja3/wCuvOvih4pvfD9hJp0ICjUWKsM9BjnFeMqam9T6GVTkRwfxG8SzeIfF93qUzFo/NbyhnovauXMjK+/d9cU2V9+W96hdjsOK6W7nnM1dG1STTdRSeNyEcbT6EVs6Vrk9heSBn3QXCsuPTNcbE4aMxscEH5c1NHMzR4Y8g1cZyjsKyZpX0ZFy5RyQeea9CH9mXnhezuNOuDJNGgS6if70b/4GvOhIZVDFskDFWbORoUNxDO8UoYL8h5I/3e9c1WHOdNCr7O9yP4hrMltauv8Aq1ck/Wuw+FGrx6ppYsdQUStANqsGw4HqPWuH12TUL+JGaLzIAGbaCN2B1LDsPeoPBeoNpOrRyMcISDnPArtwVWVGSOPGQhWurXPcvDXh28hfcyLJEXYiTOSCTx0716HfJN4Kjl1N4AL67hVIGk4EO8YZlHdsflVX4Ya7otrMt7qQZoBHvfYvmBvoO7c9ua6af4eat408VQ3P264/4R9P3i3M6GNjnnYsZ9OmelejywVdym7K33nlVlONFRpq7b+7/gHzvrgEvxIubuOea4gEWxJZowm/AH3QO1Xpt8bE9R6Vc8T6faf8Ld1TTLCG7iTzngRZxjJGBwOmM16Pc/CeaF1t38U6At1sVjBPOYnGR7ivBxVZ1XyxWib/ABPoMJSVGPNJ6tL8DgNM1270u1YW9zdxKeSqNxXJfEW41nxNoNxczSzzfZWVkTJOBmvZpvhJ4meEra/2Xdj1hvoz/Mio1+E/izyfsU2hzrbsp8xo2Vs5HsTXGouDuo6nf7SM48vNoeJ+Er8XujxiSYyTxjDgpjA/rWqe1dd8IfhdqR8Wz+G/FGm+INKtJmkW3lFk3lhx91i5GMfjXTeO/gl4o8OwTXtk0OrWESl3kiOyRFHqh/pmvscrzCm6Sp1HZo+BznLaqrupTV09TyvFL2pSpB2ng0hFe2j55qwnNFJR+NUiGdT4G8Y2vheyuEk0+5uZpZA+6KQJgAdK6BvjZopuvLudD1NCRzsZGx+eK8vzxUFtZtfeIYYf4SnP0zXzebYKEYSr9T7DIcynOccLbQ9U8SeM9F1rRkurNbqF4ZA37232j8xxXBfHe2gutN0fVVYh8lVGeCMVv6/BBB4cntY1CgRnHFeYeNNYur7QdHtZgwMIfnsRXzlCfPqfWYmnyI5ctxwaZuGaaDmo5vl5rqPOEfibHZv50sUhBYP97ODTJGBAY8VAs26QE92qgNqFsMVHoDWhp74mKGFJd42qGzwT0PFZKNyrD8atI+096ljTLer28oSGKVXAUFA7OSGwecegHpVf7Gk/l2sYfz4yQcSAq5PTaDjHvWqssU1q0a4izBscmBW3sDnAOOPr1pLxDC11MVkiBWMBZwJXY4z1YAgfQe1CYNHYfs1au9h8XNChmUtHJM0exjwHK4BP5V93fbJ20S9faxuIonxtGSTtOMYr89fBpXS/iDoF7CzIft0bEONpXJ4J7YOT3r75uNPvNU8M39rFcm2ku4GWOWGQblyOCCOn1rGrOftYrpYtQh7K/W581/B3Sx4l8WatqOozS3d5az7z5oO4Hd0Ge3rUXx3trHVPidqIn1KW1nt7aGKBVJAdscg+ldv8A/DmraH4g8Sw6gftHkMLf7TzgtnJAPQn1Irx3416kknxP11hmRhcbMDtgCsaKk6stTTEztBWVzGu7HVtMkOzVLlQBkNHOCCP51pQaj4+0zT4tRj1fVobWQ4SRywU/ka443d0zgiMYBzgDNeo6Hq+l6l4dWy1rVLSxnBEka2jbdiqOA4bjNds5WWiOOlFuXvSshE8bfFvS4YpJNZvVjf7m5ic8Z6c1o6Z8Z/iamVF1HebRkgorce/FW5/F1jDosrRahJMFj2xzhYSS2MDCg5+uRXl9jruo2LztDcmI3AIlwgwQf5U4NNaoiq5Rekj1TTfi9rWpapaafqHhbQrp7mZYsy2CHG44z1rH+O8dpb/ABDurWysrWzhhiRfLtoRGhbHJwKyPhhczax8RfD9rLJuC3SsABjgc1vfHTR9ctvF95rF9aOLC8mP2WcHchHpnsfY16GWTaxSjfSz6nm5rFSwTlbW66HnbU3JpT3pua+pPjbkeaveGJ4YfFFt55AWRdoJ9c1QHWq1+7QmGZcfI4yfT3rzc0puphJxR7OR1VSx1OUmeofEnSpP7AN5aLvAGG2+hrwjxjfRXN+lvC2YbVBGp7Z7/rXtR8Q3H/CC3kkieYyW5C56Hivnu73yAzp84zl/UV8Rgk7NPofo+ZST5WupGetNbJ+VuPQ0yOTd0pXLdeMV6FjyiGXOxo2+qtVeH7y+1Pu3+T5TxTI/lAqiTTWT5OOMVZjk3AEGspZMxk9xUltNlRg9KloaOosLptsUUMl0jRs0jmOQDC4wSo7HFH2p0CqFN0qHzj+++UrjgH0IrES43QtCzIuTuU7RksO2ewp7XDSKIpUlLN8+xSEVT/eA78VNh3NX7WZQJl837QJPMkDBVw4ORjvjH0r7v+GviTVLzwTaXd5YwJKlqrKY33bkIAByOmT27V+fguflZlKMkgYM7AO4B6bvQ1798KfjZpngbwRBp11BcX94yYwq5VU7Lye1YV09LGtKzTufWlvqX2zR18+1a1lDDdGSME9cgjrXlGm/B/w++t6h4j8QK+r3V5O86W+SsSAngY/iP1OKv/DDx1ZeNbb7ZYrIgWNi/mDDEj2rv0+WKMeiiuGVWot9zqhSgc/Z2nh/TY0ih8PRWS9Aq2Sj+VLf2XhPUISt/pNhKhHPnWQ/+JrS1nH2J5FtUuZVHyKY9/J9qwRPOBh9BVCOgXcufy6VnzJmypt7HGeLPg94H1NXl0W6XRrvsEk3RE+6scj8DXlOvfCbxppsrG3tF1OAHiSzcPkf7vX9K+jLe7tbm7hgksb2JpsKP3rFR9c1uJp9nGqEW8bMn3XKjd9c1tHFShtqc9XCKW6sfPXwI8Ha/p/xGtNR1TQ760traOR2lngZFB28DJrO8WaxY39jrFvJ4g1C+mN2ZII9qiBME/KQDnPvX03qsv2fRL2cniO2kbJ7YU18XS3dzNGyyyKUMjMqquByetehl3tMRioSitjixrp4XBVVJ7r8SAmm/hSHrQfrX36PzRjMc0yZEkieN+QwwakccVAtzbtuCzRsV+9hhxWc3FK0ma01OUk4LUqXusT2vhK+015GEnCD3Ga881SOWD7PLFIymRMkg9a6PxZqNvdShbU5VRhnxwxrmtQujJBDDjmLOD7GviHTjCpLk2ufpPtZzpR9pvZEUTXHA3BmPbaKtEwxJ/pfllz0TvWfHdFCdoy3rVm2ETPuKhm9T1qzJMhuY8puWJox1ABzVXc24cnAro7bbJMsSgAn7xx2qa40G1lJ8ndE3XjkflU8yRTRz0DYLd80+2bBYVJdWM1jOFf5kPRx0NQoNsx9KNGKzLDNjkruHemCRVAVnO0NlSeo/CldWZDt69hWfcffxjnuPSmkJmjaMbq5jjQKSSA2FFbNypjuRH6AVW8H2eZTOwOEXP41b1Btmo8kHgHrWNSXvWOqlD3Ln1L+yRul8M3rbgRCCgHpuavd7iOZpAUnCBRwuzOfrXhn7G9tKfBesznOx75EQ/QZNe83A2sTivLrP3jsgVB9sVfme2bnuCP61GbeaWQvJZ2shPcOQfzxRcrdyMY1gtpYCORIxB/kRVGXS7vfvW3UJ18uNl49geKhLuNtrY1AbiOIL9jYY6KHBFH2mGMBrsm1XGczEAfhzTrFPJIUWt2pfGd0u9V/XiuI+NOsTaULFVvJrSNlJEotlmjVs/xA8j8DUtdiqdpySbOu1660y90C8sbfUrUy3Nu0cW6UKCzDA5r5C8UaHqnh7VZdO1SzmtZkPyhxwy9ip6MPcV63f+JvFo0QzRt4W8QWTEAtDhJSPTY3f6HNcN4915dX8PWEHnSxtbSsDZzuXeHP91jzt9q9zh7EulX9m18R4vEeXKphHU5vh19ehxBzSAUre1Nya+7Pzhoj1R/IsZ5c42xk5qz8P/Dmm6vqLNeM8Vt5IaLdgbx3J64GapeI/wDkESL2kKofxNXbS8SyktZfMZAieXhRjg18txJVd404s+84Jw8Wp1pK9nY5L4gWVpFrz29qojtopDGBn0ridUCLOVjyBXYeL4y9/NKpJDDfn3rjtQQ5BPU15OH+FXPYxrvUZVbav3GJPrVq1ZlAx1PSs99ytjNP89uNrY4roOI2rCUKxZWyfWul0y5kuNkMUZkuJCERQOWJ4ArhoLkqB83NdN4I1JrTXLfUjMitbOHQEjk0paIcNWkfcPwf+Geg6T8P49K1zTrO/ur5fNvVniVxkjhefSud8cfss+Bta33Hh25utAujkhYz5sGf9xjkfga4bw18brq1KifEnrg13Ok/HSxcjzjtrxJQrxm5I9R04yVoyPn74k/AD4h+D4Jp/wCzRq+noCftVhmTaPVkxuH5Ee9eNtCyT+XKCrZwQRgiv0Ls/jj4bVM3Ep/CprLxp8KfEU5nm0rRp7nPL3FlGXz9SM10wxdRfFE55YaXY+Tfhj4A1zWoEjS2eytpV8x7ydCIwnqP730Fez/DT4UeFNP18SNZx+JLqNCXe/wsC+4j7/iTXvsHiLSZLYQwNb7NuEjVRjHoBXkPxC+Kr+E9aayuPCAjDj9zctbBDKPY9DXJOrVqSfKz0aMUo8so/idzpNxc+H0ms9H8LaRZ2rSeYVtriKNC/rjP9KgfX5pLjF9plxbO5I/0e4SQE+gAavDPFPxGPia+t2h0mG2swoM4XMMxPfDhgD+VXfCWjf25PEtpod4ys/M02oSMR7jaan2c1q2bxjR6pH0NpGDGJ5Lp2yozEeqZ9eTzW1EBt45FZmmaOtnZwWccWyOKMIW67sdSc9frV2zkgLPBAcmM/NxxVNdThbWyHXs0kKr5YUknnIzx+YrmPFC2+vaXJaXEB8zBMeYmx+fT9a2/EWmtqdmIVuZICp3fL0b2NUIbTUCjQTbSnGzAICAfX/69XBKxm209D5x8QWej6SWttZ0KaN13eTc2U3lMT/tdQfyrlrsxT6QLnJ80T7csPmZMcZPevVf2jtNFnZ6XMzBWuJGyPpXjckh8kRZ4Fe7k1CTrxnFbbnlZ9iorCShN6vYiJppPpzRR+FfaH50Ratb3l7aiCytZ7qdnUrFDGXY49AOaxtSa8toCLvdBKpz5UiFWz9K+n/g/p9lY2QntbaOOWRBukxlj+J5FdLqsmy5W4MNvJNHnY8sCSMOPVga+AzjMo1sXyqOi0P1XIMsngsC7yu5anwxqupzTzgfLkjGKxdQfe52/dr66+Ik0eofC7xFdXenaS9xHasUmGmwK6HI5DBAQfpXx/J0rSmrI5qk3N3Kco5zTdvapZaZ2/GtTIQJ70u2nigUEixl15WR1+hqxHqGoRH5Lydfo5qCkoKTZpQa7q6uo+3SEd8gGtSLxJqUM8YjkVwxAzjaQfwrmV61bl+S6QrwQFIx60uWL3RXPJdT0yDxlrOl3SW011MjrjIWTcBXqtj8YrK78MppPiLwzaaxCB0l+bP0z0NeCwkyX2+T5mIBJNdtpNtA2mNIY1L561hXow5nZHXh69RRXM7nqOha/4DvBFb6J8PboMOdpAKL6/M/+Nd0PisfDWmJJbeDY4Ih8gVTErZ98EHFeN+EJZFbarkKTyK1/Gn/IMi4H3h2rlVJOR0uveNmkztJv2pPscvl3/hON13bS8U2AD+Namh/tK+E76V2bwvcwyDhmRl5z745rxy40+xfQ5S9rC372M8oD2qlbohl8vy0CheAqgD9K6Gl2OLlR9N6f8avBuoEL/Z2pRsf+mYP9a2IPiN4Kk27pr2Hd0325/pmvlnR2K7tpx8+K6SF2JT5jwOKzdOD6FpPudJ+0rrGna62kyaPcfabe3V952lSpJ7g14qa9R1WGOXTbgyIG/cE815bX1WSVE6HJbY+O4ipcteM77oVulNOc0HpTa9o+eZ//2Q=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6" name="AutoShape 6" descr="data:image/jpg;base64,%20/9j/4AAQSkZJRgABAQEAYABgAAD/2wBDAAUDBAQEAwUEBAQFBQUGBwwIBwcHBw8LCwkMEQ8SEhEPERETFhwXExQaFRERGCEYGh0dHx8fExciJCIeJBweHx7/2wBDAQUFBQcGBw4ICA4eFBEUHh4eHh4eHh4eHh4eHh4eHh4eHh4eHh4eHh4eHh4eHh4eHh4eHh4eHh4eHh4eHh4eHh7/wAARCADHAM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tfhJrl1rGkWOnq6mUN5MYb7qD8O1bfxa8F3F14dneRhdQbMsDFtZR/exk8frXkHwb1B498aSFHRw6MOoPrXteo+JdU1LSGsZkgCyJsd1U5I798DPfFfYVME8LXjKna3U+MwNR/VVTXofJd1otra3zW81uMoxBz9a9A+HOo+HNCZzc6BZXvmDH74t8p9Rg1H8U9Fa2vBfxJhW+/iuIjuWUfexXZi4vGUvidmfPY6hVk3TlLb+ttiXx7b2Woa7c3dvEsUcjlgicBfYVjadoNpcXMccs0kaseSMcV1nh+31DxBNBoGm2Uc11cy/KVUb3Ppn0q54v8JXvhWSOO/Uw3KvsngcjKHqCPUH1q6OJdJRoc1n0HTrVqNFR1S2T87CeG/D/AINg0O+XURdzXpQm3kDqFQ+4xk1mTfCLxm2g/wDCQR6HdNpzIZVb5d5j/vbM7sfhVVLlthAavfvDfx00SPwhFZ6rY3Q1CGJU8uKNTHIVUBSGzxnHORx2r26cMdhqKqYeHtXJ6p9F5Wtv32RtgJSjKcqtR67HzTZaDbs372V+gIxj1r1jwH4X+H0+iSrrM1/Hcr8ytGFYMPTtivPbu5Et5PcBFj82Vn2L0XJJwKsWupSQrhWIzXJndCs5uEJuPoceMniKvwy/r5WM7xToCQ6rMLGVGgLHYG6gds1zkljMr9Afxrqry4Mr7s0sGi6hd2y3NvaySoc4Krk4HU/St8Njp04KM2duGxVSEIxm7s5JNPu5WKxx5IGfvCr9r4V1m6jMkUMOAM4adVJ/M1s3djcaZciK5j2OVDD3BqxBesiYBIorZjUlG9OxdTH1nG9K39fM4250fUYWKyWzA/UGqs1rPCAZImQEZBPpXaTSeY3Nevfs0W/hCS+v5tdW0k1FQiQC52HbFg7igbjOcdOa6KON9lQnXqw5lFbLc6sPjZTaU7I+fNB0HUtYu4rayt2dpGChjgKM+pPArQ1zwfrukXU1vc2LN5Jw7xsrp+BBxXsXxem8PweO5JPDa2yL5Q+0/ZgBGZcnkbeM4xnFchc30k8EsW4nzCAR681zYrG1lKNSEbRkk7PdXOHEZpXhXtFLlPNTa3CfehcfhViz0+9uHQRWsz7jgERnGfrXaPpflXggv2a1Y4ySudv1Fdz8M9JmnnK+Zvto5DtZScN7j2rlxGdezp8yVzWGYzrSUacbt/d953HwK8PQ6Jo8bSRgTONzkjkmtv42a+tj4SuhHJhyhAwa27GMW1oN3AAqpb+FdB8XJLda5tvE8xo0tndlRSMYyFIyT6E9O1fIUZwxGKeIxF7J3dtf8j6ueL9hSUUtT4pupGeRn55OTVRvmr2nx7Z6XoHijU9J0NkbT1dcJu3hTgZXJ64NcRdwwSOT5MfP+yK+0q1eVp8ujSa9GfNwzV8zi4/icXiiu4h8PXM0SyR2eVbkHbRXP9epo3+vL+Vm/wDC688nWjHnG4dK90sp1aAfSvC9P019P1+KeLhM9K9a0e6PkrnrivNzKrztSidmAg4RcZIj8Z2Ud/p8kbLncDXgmpQSWd5JBJwVNfRF+wkiI7EV5D8SNL2y/bI19mrPLquvI+pnmGHTXtEZ3w68SXHhfxbYaxbBWeCUEhhwR3/Svbf2rtIbVLHSfG1iN9vLbqkwH8IPIP6181oxDZr698BzW/iz4Q2un3gEiPbeUwPPIGKWZ3wleliUutn6CwFP29Gph36r1Pk0SYNSeZx1q54x0W48PeILnTJ1P7tz5bH+JexrHMlfcYHG8tNOL0Z48qTTs9yd5OOtRGWoTJwajJOwt2ziuLGy55cxUaZcWQsQBzX0t+xsizW+vPPbrJGsaoCwz9VFfNFodl7Dtz2P419U/szQNpPgKO5HEl5OZGPqK+Uzupy4Zruz08npr62pdl/wD53+Ilwsvi/U9ilIkuZFjQn7ihjgCueEvHWuw+Ltt9j8X65EowGvN+Prk1xEny7MZO4Zr0cLNOnG3ZHnTpJTlG2zZYST5qswtyKz42wTViJ+K+kyyv7B3MZwNESYrT8KQ3V74isbayh864eZQiYyCc9/asFHLV9E/s2+DFs/+Kj1GLEzL+6DD7i/4mvP4ix8IUZVJatl4LL3i6qpvbr6Gt8cPBXhfT/CWkiOGOLXJGTe6E7pRj5yfxql4I06Oyso41UKAKZ8Q9QbXvH0szNuitVEUY7D1rR06QRRAdOK/PpSmqEacn5n1Cw9GNZypxSS008jV1O5WO1Iz0FeB+Ndf1C3165jsNRu7ZJOJFhmZA31wea9X8SajstJG3YwDXz7rdw11q87jJJevo+Ff3NWU5LQ8zOZXjGI0yFuOSTW/wCE/Dr39wk1wv7sHgetR+GdDe4kWSZTt9+9ep6BYpDGqquMe1etnuYRlfl3PPwGC9pLmktC1aaLBHbRoI1wB6UVvJtCAUV8I5SvufUqnGx5XPbr9oVsDrXS2K7Yww9KxZMMwr1nwT4X03XPA09zazF9WiJPlBuw6ce/rXdiK3LFXFQpOTdjinlym01zHia3W4tpEYZBFdPfwPC7xspR1JBBHINc/qXzKwPpXVgUnURniI+7Ywfhz8HdX8babf6lbapa2MNtK0UaSRM7SMBk9CNo5HqfavS/gi95olleeHdUUR3VhcGORQcj1BHsQc15jp/i3xJ4LuZ5tBvvIjnOZInQOhPrg9D71p/CTxFe6h4g1K6v7hprq6k82Rz3NfRZ5gq1XC1JycXT0cbLVd7/ANP5Hl5dWjGvGKVnqmdT8ePDMerWX9o2qf6TB83A+8vpXz15UrH5Y3PzhOB/Eeg+tfa9hoEeseHLjUJZ0xEv+rP8Q+tfLvxI0OTRb95rcFYJbgSDb/CwBrzOHMapy+ry6G+aYblaqpaMoa94B8Q6H4bttf1C3hS0udyqvmjzVIOPmTr1B6ZxXIucQf8AA/6V32qfEPVL3wZP4altbU+Z8012dzTSAHdjJOBz1wK4OUf6Akn96Yj9K+ixFOrGP75JPpbt06s8mm77l7SoGn1+3tccttH6V9c+BlXT/DljZpgCKAcfhXzN4Bs/tXxGjXblYU3kfRBX0bpNwFtX5wFi4r4XOqjnJR+f3nsZTHRz7pHjP7QluI/EtxdL0mKHPvg15c3EltnuoP6mvYv2g0EujwXigZ89VLfga8klTdcaWo/iiX/0I16eV1eajFP0+487GR5MRPzf6EVrFJcTGONHkkLYRUGSxz0AHWrF3aXdjcNbXlvLbzL96OVCrL9QeRW18L9esvDXjKPVtQtJLq2i3q4ibbImeN6Hsw6iuj8deIYfHHiOFbW13RG5Mn2iSMJLIpAGGA44x+NfVRjKME+T3bXcr9e1vT8zmlq+Up/Czwy+u6zFLMhNtGwP+8a+pHnh0bw4yR4UJHgflXDfC7w3Lb6axsrct5Q3MFHIFWPH2oSJpxt9xG7jFfB5jiJY3EqPRH1GDoLC0fNnJ2lwrXck0jjdI5bk9ea2hc7Y+varPhHXPDOn+HXt7yz8y7YHzP3W4yHtz0x29q503G4HaNqknAznA9K0xOEduazS8+voc1CvzycbbGd4vvGNnIqnkjFcHomi75/Ok+Yk55rstbHmLg+tW/Dmh3t9G5srWSbyl3PsUnaPWtcPiPYU2loKrhVWmm1cTSLVYwoCgYrprNhGtY8K+SdrDBqwbnan3qxqzdU3hTUUbP2oDvRXLyaiN55oqFhZD9ojGaXNdj8NfEUuh6zBdKx2Z2yLngqetefCbI61paRcdRmnVpqcWmaU5csk0e9/EHQbXWov7W0xQkjruIHRq8Y1e3kikeOVCjKeQa9U+HGvC70r7FM2Xi4Ge4qt458PQ30bTxKFl7Ed64cHiJYap7OZ116aqx5keBa7bCRGVhxWf8OpGsfFLRnOGWup16ykglaKaMqw/WuYto2ttbhmAI5xmvrnjHVw7pt6NHifVuSspn1H8LpY7tpLeUkhrU4GeDzXn3xi8NrcafLGIQkZkPlkZIBxnrW78JtR2XseCC32Y8Z68mtLxwRq3hyPDYlSQkIBgYxXyVCrPC4vmiexWpRrUOVnyRqVr9jup4GVw6W7M+719vbpVG6R0021WQYLXJGPwH+Nd78R9NWOa6uI0PmeS0eAK83nu5JkhtWC7Y5Cw45JIA/pX288W8RBSv2/I+U9hKE7P+tD1P4awra+LNVupF+6DEv12AV6hZ3ZWBgD1GDXl/w+hNrpSF872+Yk967WG5xF17V8fjFzVG/60PosJSVKkomR8XWF14Oni6usqyD6AH/GvJ2j/wCJhoCgj57ZGOP99/8ACvVfFX+laRPGedyEV4vp141prEM04adbRsKhbsCeB+dduXp8jS6X/FHnZnR5nddixaKZFu2VDnjH1316l8NPD5NzZM0RaWTGABzya5DwPppms7mSYjBKsFPc7hX0B8J9Lf8AtawuBGjJHGG+b1ya9bH5s6VF00/6sRgcG5Vby7/oj0TS7SPwrok2oWU0shkh+ZXAAVieh/XpXj3j6/Nxqm3dnoT+Qr0zx5rFv/YZt4XOTOoKnqMA14prM5uNXlbPQ4/SvlsDBym6ktz3MS9FFDrfJNWwdoqnC2BWto+mT6jMAAVTua9qtiE4e8zip0nzaFXTtIvdd1JLWzjLc/Mx6KPevarZdN+GXgx5Y1WfULkAEt1Y9vw9qg8J6daaNZBlVQQMsa80+KHiZtX1oxLJmGDhRnqa+fcpYqryr4UeklGhG/Uybu9M9zJMwAZ2LHHTk1l6hfiNDzVS4u8L96uT8Uav5UDKrfMfevYw9LmkkebWnypti3viMLdSKGyAaK4GSdmctnqaK+jjh4WR47qVG9z0qOfI61oabPiTGa5uzuAy9a0rGb96K8X2N3Y9dSseu/DDT9Uv7iW9sZIFihIWQSMQWyM8Yrv3uGkRopFw68MPQ14Vo+p32nymaxvJrZ2GGMbkZHvXoPhHWHurbM0heXPzsxySfWuPNMCqaVRNfqa4OtUc5KW3Qb4w0eO8Rjtw3Y15Tq1lNaXirKpG1uD617jessqVxfiXTY7hTlee1c2CrtPlex1VaaeqNb4X6fqihNWW2ZrNU2Fuh78gHqPcV0ltBe34uoLOAzCJizAMBgH61yPgjWda0wjSo7xvsTKQEKg7foeorci12+0XVJjZOiiZQG3LmurE4S9VtW203/HzOanUqqDutbnn3juxKTuShCtkMGHIPcV4xqemSQeJUjVf3byAivoPxN/xMIZWlYtI5LM3qTXnVxpiya6FZQSjjH5UUMU6aaZNeldJlrRpfLtAuMbQK2I53KfKCflycDNYFkdttPu4xt/nXQ6Prk2mxNDHDHIskayHdwcrmsYQVSdmxYivOlTbpx5mumxRvpt1qVPOcivMW08PrV0uzox7e9ek3s73jxzsqoZpHYhRgdR0rGksQmrXjBeTn/0KqpVPYyaQ5fvEm0anhPT9yxQxryTXuHh2T+y9PWSNZNkCAF1UkA+5/GvPPB1isFpFKw+ck/0r0STxfLpnh9tHjtIXMi7fMJ6Z6kjufxrOzxMuVK/zsbyl7ON0cn4p1B2tEUZZvmdsDOM1xCyBrqRiMljXb2XjKPQYrm2GlR3cknyrJv2npjB4rmNJs/NlaaRQCzFsAcDJ6Cu2WHdGlzNf1+hzU6k6lWUWtEXNF09riQNIPl9K9C0S2jtogVAGKxNKhWNRWlcXaxwnBxxXkVZyqOx6MUoIb4y8RtY6VN5W4kDBKgkD6ntXjVxdtIzOxJJOSa9F1f4qR6T4fvNAg0WKeeVWXz2cbfm7sMZJrx+S52xAbu1fQ0MqnToe0cbX807rv5HjyxrqVnDsS6jfbEJLVwetXjXNy3JxnitHxBfnBjVuTXOk5Pqa68Lh7NNnPXqczsOor2Xw/wDE7wjp+iWdk3hcq0MKo2Io2BYDk5JycnJ/GivW+r1+lJ/ejw5Y6upNKg380ec6PeCSJecmt2zm/eKc1xXh1t96kDMVVs8j2FdFY3G7ac15UopS0PoITvodray5UV0HhrUWtb0DdhX4Ncpoxa4dYlbGR1rdhsXDArN8w/2a4MVJSTiz0sPRm/eij0yG7EiDmqWobWU1R0je9suZQTjB4q9JbSMPvD8RXhxShI7vYz7EOjov2xSRUviRGjmWUdKk02zdbkfvUz+NXtbspJLcfMh4rWWItLcXsJdjlLmbcnXtWDdwmOX7THw4PXFdDcWE/wDCU/OoJdMuDCRtQ/jWE6kb7lfV5tW5Ti7orHbzLtOX28+mDmpUuInm+VuBZlf+BbTVzUNKukZl8sEezVnJpd4rnEfH+8K3pyjvcwnhZ3+FluB4/Js88mNmL/mP8KtwQ+bezTBBslY9RyBnNRWOmXjMMwnH+8K6C2064WIfuTmsqs430ZccPJbo1dIIjiUZ+VegqK7maa7B7LzSxw3EcOPKYGoBHMscj+U2cVrhqnK7kzpt9DInQSXG48knNbGmqFArNWGbzc+S/wCVaNuJkH+rf8q761fnjYzhScXextxThFHNZHiTVlt7ORs4OKdLLIqfcf8A75rhvGd3cSnyUilx3wprkw9FSqIdVvlOdv7rzpnkY5LHNY+pXnlxk5qW8Z4/9Yjp6bhiuc1O43uQDwK+zpVOeCi9jwK0eWV+pUupTJIWbk5qAHmlOdu7BxnrTamyvoZpEobAoplFd6ruwWH6Gdt6zf3YZG/JTWjpVzmNRnkVm6RnzLkjtbS/+g02xlMb47V4Unds6YfGz0/wbNuv0yT90/yr0CGAShGhicN3968u8Cyl77g9ENeladcSbVIdgM8c14WNfvXPr8pinSszpNF0nUQ2VhUBu28ZH4Vrm1nRvLZNzDrtOa523mkWUPuYnvz1rdgmdkBXgGvJqTW56qw13rsT2trMk43RMOa0L2NvIG5apW3m+aCCa0X3umGzmueVTUmphuV6GH9nDSdBTbu1xGWVa1YrYmQ5U0lypU7ccVEpXFGFjjr+23DJOCKz/s+7qDmuvu4d45QH8KqWmlzXdz5MEJdjyR0AHqT0A+tEayQ3DqZVhb7cVtW6KF+YcVZvNDurGJJpYMRPwsqOHQn6qSKjWFlHXNP2nNqQ7FW5ZOVDGq0vEG3d1NWHhkLkBc1ZvtF1SOyS6ksZRAV3eYBkAe/p+Nb05pNXMJ02zJjTBzVtMbelMit5OP3bfnVpbV8DKMPxrrdSL2M1TkviM6+YiNvmwK5G/hllnZt2c16FJo0koXfuVT3ottEtopN0mHZTxkcGuijJxVx8sO54N8RVe1+y7/4lbFefyNubOa9h/aPj8qbRsbcMkowq4xyK8bbrX0eCqN0kz5PNIpYmVi3nOj/9vA/9BNVetWRxo/8A28D/ANBNVa6ovc82HX1DJopeKKvmKJtIH7u8Zu1q/wDKiS3jj0+0uAW8yVpN3PGFxjH50mmcW98f+nfH5kVNen/iXaav+xI35sP8K8eU3zf12OqKfP8AP9DqPhu7NfTd9sX9a9RtW+Va8u+FUBm1O6GOBEP5165Y2LN90EjHBrxcwqJVLH22UUn7BSNGwfdKuVUDFdJp0W87V6Vh2Vk6EE9a6HSI5EkDbePpXj1JX2PYnPkg2alpZjcMjJ9avi144HNNjkVSuOtWVmPrWiwkmrniyxk2yq1pIoLcfQVXe3kkU4TJrTMnPIzSDGdy9amWHne1hQxLWpgy202OYwPwrF1tG+26dpguRbPcF5d+1SMqPlGDx1/lW/4jv7+11bRbWztEkjvLkRTyOpwi/XoKx/iD9jufiLp+nWzx3FvbQhC4PDHktXl5g/ZRcb6no4Sq600rBZf2wdbt7G6u4ntriMosXlhXZ1Utu44xxWuLT5ceWa5Sa3GmeO9MvxuSBJVUEsWHPUV32pRG1vZYeyn5T7HpWmTctWny38ycycqVVu33nKeMGOm6BPcRsY5XIjjb0J/+tWbcXt7Z6YFj2qkCKxYbhuGBnJzzmo/i5dN9itdPYnnM7D9B/Wud8Ywi38J2Usc90UkMfyFyVXp2rkzJ/wC0RhF9Tuy9/wCzznNdD1FY7Yxo6xKVdQw+hFDLCBwgH0rJ8IXy3/ha0nDgvF+5kHcEdP0/lWhI1fXYNwrUYzsfOVlOnNxuMmWNjzn86iVIufl/U0rGkTrXcoR7GDnLueN/tLAeboeP7sv9K8bEMku8xru2KXb2A6mvZ/2lhzoZ/wBmX+leR6d0u/8Ar2f+VejSny01Y8LHJ87kQZ/4lWP+m4/9BNV3UqRnuM1K/wDyDyP+m3/spqO5+8n+4K6qczzuS1xtFNyKK05gsSWR22d37oo/8eFWL/8A1Fiv922H6s1U7diLSf32j9c1qRrHLdIkiBljsS2D6hSRXjznZ3O63LK/9bHVfCMH7ZesM/cUfrXsmjSEDGCRn0rzP4Cw28n9pyzAcGMDP417TZyWKKAuzpxivnswmpVmj7zLY8uEj8/zJ7Ib5AqxsfUelbcYWNduAG9PSue0rVVW7kXyeXf7xbOBxjjtWimoKL0RyMmxhy3GOK5KVanGScicXTq1G7I0FYl6tRtwKpRlGb5HU1diRsdq9WWIpNaSR5DTW5LmpEIxUbBUUs7DjsKqvfRJ0Gfqa5KmOoQ3ZpCjOfwozPE2o3C+IdM0qNBsuCPmydw+gFcppbfaPHtwVJV0dwNw+92wa6HxFeCS9sryNWilt9yhhz1Fc14GSWTxHcyzowMWWHHB59a+Rx84OdSpHZn1WAjPlpRl0f5HT+K7cSaLuY7WiYSZHbBrqbiWO7GnTFi4eBMt6gCuY8UAX2lXipkbUOAjck4zTdAnZtG0JZgUdo2Xcx+9g9sVnlGI9jeV+483pKrKF1ucV8R2WfxUxhmT53AkBOdvpVrxwbefwjbQKyBpB+7zxtYc/wBKz/EdjJd6+hsY5ZN7ksdvGc8/QVcsdTury+1jQZLOHFnGr27IuGI6ck9eTWVaXwTT+HVnZhFaMqcvtOy+5jPhPfLC13pshzuTeM/wsK7pjuPSvLvC9jfWOu3NxeW/lHy2R2IOCCOn9autqFvCgYX87gdAtfRZfjo0oyjzdb/eeFjsG21Jq3/APQHXGTkY+tUpdQtYWxuLn/Zri7rXrfULcxzSXYhVlG7zcEnPsKYdYRblVjsme3O4vJI5GPSvUWcW0UWccMBHebOZ/aGvo7z+x9qkFPN75z0ryuxb/j6/693/AJV2nxZ1Bb42J8pYtm/hefTvXGtGLeeeMPu/cHnHqua97CV3VoqT0v8A5nzOa04xrShH+timxza4/wCmn9DTLr7yH/YFOb/j2/4H/SkkXfKi+qgV6EJWPNlAgz9KKTb70VrzmHIKp/0Z/wDeH8q0YZMXFwfSzK/+O1mJ/wAe/wBX/pVrfiS4949v6CvKm7nqOndHafCyTyXlm3EESKNu4gHg9uh/GvT7bULqSRoWlSFU/jiIyPXJPBOK8r+HtwLfT7li8anzQQHQHcMc4z0rr7bUrWPBY7wSOMAAfh618zmF5VZWR9dgJ2oxVzpFt7qdZT9r3JwN27JBJ4H1Naug2Jth+8nDvn5hnoR71yH/AAkEbZjVi3oOn9avWWuPGMFpUXOdp4ry6kanLY9KnV1PSrWSO3Tc1yCx6jOea1ba9Xyc+cD+NeXpr3mMEzzxk1qWuqR+TjzNhPtmublqRIq4elU1vqdxPdKrhxKoHfJqlfOrruju0j+ozXOx6s3mf63YhGCQMgfQVntfGG5Lf6yPJ46A/wCFU4yloZwioHf+BLGPVPE8NpM63MRVmlBJACgc1r3ttbwX0y28Kxxhm2gL0HapfghaLBpWp+JLrCfaGMMGegUcn9cU68WSSfzF2sSWY4YdK8nNIqMYrqduXVW6s23otDI4k+8F5PIx1qj4mg/s3WtL8mXfGZgqhVzgEdPbvWrHGzmQEAGP1IHFaPha10/UPFeniZc+REZV5yDIAa5MDrVUe56OPaVNz/l1/U5uHy1Jyq7V4BwB/wDrrmNQaztfFoe3tzFe3qeVFKwYq+OSPSunuyi3d1bxMGRZnwR3G6qk1vbzTwvIitJA2+M4xsP/AOqsebkk+b0PTjBTgnH1/rzKuv8Aha41Lws09teu+qhyWiJ2pMuOg9CPrzXilzNcWsslrctcDY5G1UwUI/hNfRsJmmSOOKM7lOemOPc1558WtJtv7PGtW8YLpIIZ7jcBlv4dq9Wx3PpX1WVzprDRb3Z81mUZKtJ9DzFbxQyx/Z5Ejdg4JOMEdKuXVwPMWZleU5Bzv/oOMVQmM10pLFNoI3sBx9cVWVbiLmSVQAeuCa9RRTd0eU6rtqYvjGZJBDtwDvYkBMdf51jztm5kPrF/7LWx4yMzLbySLgMTtbHUVhyH983/AFz/AKV9Fg3akj5vHx567f8AXQgb/UH/AHv6UqAm4g9wKaf9Qf8Ae/pUtou6/tF65Kj9a9HmsrnnyiU2+8frRROu24lX0dh+tFaKojPlGr/qk92NT/xT/l+tQopxD7k1MOkp9W/rXmykeika+kMwtAobABzW7p0Mk0YuJZiLNZVWdkJJjz0J9AfWsvQrNr60Ij8s/Z/nkReJHQnkj+9j061f+22tsD/ZjXUIl3JKrPkFO3H5da8utrJnqUbxijRnNvC8Js7x5o2XLBkwUOenv9a0La7/AHm1hK/Hb1rnoJwoIGOnFSQXcisNr8+tcU6fMd8KyS3Ort7kNxt289K2ba4jCBtp+lcpYXRlBDAIcZyPWtiGdjgKxwe2OK5ZU+hvGot0bD3G/wC7kGpWntTaMhhkExA2ybuAc88VjpMxJO7PrUtvPEtzAZ2YxB1MmOTtB5xUumYyq6n1Z4T0dovhpp2kLGyM1orlioPLfMf515tqmrWNneyW9xfWMDxOUbeJOMfRa9d8LalDqtvbXdhdLPYNFmB48bSoGMEdmHcV5J8TLW3t/HOoyRxp84VnOOhK142aUYuKqS9DuyWrPnlST31Kug6o2r60LRbVcztstZFYsJjn0OCo9zXong59DNxMtvqMDXenrIJbaPYXQngsxXJb046Vx/wZsbe68UeaNjfZLd2TA4DNxx781wfwo1V9N+Lt3FJOSUku0hi3BfOkLNhM+p96WX4aPI6qRpm2Jlz+xvokjs760tYdTle3vUm8xywXJGCeuM1XIkWbcsywy/wsZAhIqb4krHewWN/LEbaVt6yIu5dpz+defRQRf6R5l1cv6KZ3I/DmvJr0LVGmz6HC4lzop23Ot1bVLOxs5ZNT17y4VGWUSl2I/ugDua8y8ZeNNM1yHyWkeGKCIm0hVWwjf7R/iY+vQUnjU2t7otkzu9tAJSgeThQ4UkEn+L/69eZXFw284IIyeQOtfWYPLFTgoyk3bXsfMZhj+ed0kkasmrM8eGLAD+Fe596pfbpWmDO5ALjdk9qzjMVX7+4Y5FQNJuXb717lPDxR4s65q+Krq1udGtGtpBkStujZ8svHX6VzhP74/wC5/SpLjmM9+aiAzOB/s/0r06K5I2POxE+ebkMJ/wBHP+8P5Vc09P8AibaZn+Nk/wDQjVNVzYu3pIo/Q1pYMNzoMvQMitn6SGtKlSysvP8AI4aiMzU49mp3iH+G4kH5MaKfrbf8Tu/PrdS/+hmit6c7xREVdJgkYH2b5u3P50gT5G56tVtYeY/UDpinpAdv3e9c/sJdzuUvIrpHMW3ICMDqOKmijlz0NbOnWuIjlfvVaXT/AJA39K5JxaZ1Ri2jJhSTjrVqJGz3rSjsVB6H8qt29iAc7ePpXLJGyg+xRtg4I61pwtJxyanitUHRauR2/T5a5pI0VKRWV3xnJqQSNirIgA4xSmEBcYrJxD2cj2z9k65vDNrkJumNrGiOIC2fnJ5YD6DFZ/i26k1XXNRuvMZTJM4GD0A4A/SqPwGvtP099U+03YhuJQghjVwrydeFyQP1p0oYy3TYIw7ZB5Iy1fOZxJ3ij6DJKXK5SfZHWfCe5t9Je6MjOjT7Yo5Su8KfQr1NfO/i8TQeLtWUOwdL+YhgeQd5Oa9Z8S6/rOgeDwulyi0e4mGbhY8ygEEYVv4fqOa8jaIys8jszOxLMzcknuSa9HKaMvYKT6nn5r72JlY9es9avvEfw70m41CUtMJniaQuWd9gADMT6/0rKit4kM0z7sJknB6gVF4GvbabwjHpu/bcW1yzbMcMrD72fwxVm6kgs7S7nvN3kKDvCck8dB714ONpyWMlDzX4n0eAklg4y8meK+KNb1HXr83F3LmNMrbxKAqRJngKo4Hv61huH966SO1XfynHbioXsc87P0r76FNrQ+JlzS1ZzMiOKjIf3ro5LDK/d5qs1i47Z/CuuEGYST7GGwbY2fbFPhjU3sWTgFOfyrSuLRlTle/pUCwsJlO3HFdUaE2tDkqSto0UYo/+JFcsSNwnjwPwNW79v9G8PnIykRB5/wCmlOWA/Ypkx1ZTUtzCWtNLwv3Nw/8AHhTlhptr1f5HHUkYushm1e8YYIM7nr/tGir+s2xXVbobR/rT1+tFdNOhPkQqc1yI2I7dS6jtj0q1DaRFefWiis5ntxSNa2totqjmr0VtF5YHOPpRRXn1EdsErEq28O77zfkKu29rb9WZsewFFFcVXQ3ikWEtbXOdz/kKnW3tuzSfkKKK52bpIXyLcHGZPyFNmt4CoK+Z19BRRWMm7hyrsRRRRxypJHv3qwK9Oua7eGSaRomkbmRiZOgy3XtRRXz+evSHzPXymKvL5HJ63qOo38UljPfXD2azFkty3yKR0IFZcdmu1lwenqKKK9+klCCjHY8ipFSk5Pc2vBdsYdX3Jn5oyDkiretx7vDnkspPmXDZwe2SaKK8bFa5lBvvH/249fDq2Ckl5/ocx/ZceM7D/wB9D/ClXS0VG/cluO7j/Ciivo+eXc8n2UbbFVtPBH+oH/fdQSWKj/l1XI/6aHmiiumE5GEoRKt5aYh5t0HPdqy5Lfa4HlR/nRRXpUG2jirwV9iMQDYwMa9uBStEnl2/yDhjx6ciiiunXe5xzS7DNVjiXUZwFyN3rRRRW1OT5FqZKKtsf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data:image/jpg;base64,%20/9j/4AAQSkZJRgABAQEAYABgAAD/2wBDAAUDBAQEAwUEBAQFBQUGBwwIBwcHBw8LCwkMEQ8SEhEPERETFhwXExQaFRERGCEYGh0dHx8fExciJCIeJBweHx7/2wBDAQUFBQcGBw4ICA4eFBEUHh4eHh4eHh4eHh4eHh4eHh4eHh4eHh4eHh4eHh4eHh4eHh4eHh4eHh4eHh4eHh4eHh7/wAARCADHAM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tfhJrl1rGkWOnq6mUN5MYb7qD8O1bfxa8F3F14dneRhdQbMsDFtZR/exk8frXkHwb1B498aSFHRw6MOoPrXteo+JdU1LSGsZkgCyJsd1U5I798DPfFfYVME8LXjKna3U+MwNR/VVTXofJd1otra3zW81uMoxBz9a9A+HOo+HNCZzc6BZXvmDH74t8p9Rg1H8U9Fa2vBfxJhW+/iuIjuWUfexXZi4vGUvidmfPY6hVk3TlLb+ttiXx7b2Woa7c3dvEsUcjlgicBfYVjadoNpcXMccs0kaseSMcV1nh+31DxBNBoGm2Uc11cy/KVUb3Ppn0q54v8JXvhWSOO/Uw3KvsngcjKHqCPUH1q6OJdJRoc1n0HTrVqNFR1S2T87CeG/D/AINg0O+XURdzXpQm3kDqFQ+4xk1mTfCLxm2g/wDCQR6HdNpzIZVb5d5j/vbM7sfhVVLlthAavfvDfx00SPwhFZ6rY3Q1CGJU8uKNTHIVUBSGzxnHORx2r26cMdhqKqYeHtXJ6p9F5Wtv32RtgJSjKcqtR67HzTZaDbs372V+gIxj1r1jwH4X+H0+iSrrM1/Hcr8ytGFYMPTtivPbu5Et5PcBFj82Vn2L0XJJwKsWupSQrhWIzXJndCs5uEJuPoceMniKvwy/r5WM7xToCQ6rMLGVGgLHYG6gds1zkljMr9Afxrqry4Mr7s0sGi6hd2y3NvaySoc4Krk4HU/St8Njp04KM2duGxVSEIxm7s5JNPu5WKxx5IGfvCr9r4V1m6jMkUMOAM4adVJ/M1s3djcaZciK5j2OVDD3BqxBesiYBIorZjUlG9OxdTH1nG9K39fM4250fUYWKyWzA/UGqs1rPCAZImQEZBPpXaTSeY3Nevfs0W/hCS+v5tdW0k1FQiQC52HbFg7igbjOcdOa6KON9lQnXqw5lFbLc6sPjZTaU7I+fNB0HUtYu4rayt2dpGChjgKM+pPArQ1zwfrukXU1vc2LN5Jw7xsrp+BBxXsXxem8PweO5JPDa2yL5Q+0/ZgBGZcnkbeM4xnFchc30k8EsW4nzCAR681zYrG1lKNSEbRkk7PdXOHEZpXhXtFLlPNTa3CfehcfhViz0+9uHQRWsz7jgERnGfrXaPpflXggv2a1Y4ySudv1Fdz8M9JmnnK+Zvto5DtZScN7j2rlxGdezp8yVzWGYzrSUacbt/d953HwK8PQ6Jo8bSRgTONzkjkmtv42a+tj4SuhHJhyhAwa27GMW1oN3AAqpb+FdB8XJLda5tvE8xo0tndlRSMYyFIyT6E9O1fIUZwxGKeIxF7J3dtf8j6ueL9hSUUtT4pupGeRn55OTVRvmr2nx7Z6XoHijU9J0NkbT1dcJu3hTgZXJ64NcRdwwSOT5MfP+yK+0q1eVp8ujSa9GfNwzV8zi4/icXiiu4h8PXM0SyR2eVbkHbRXP9epo3+vL+Vm/wDC688nWjHnG4dK90sp1aAfSvC9P019P1+KeLhM9K9a0e6PkrnrivNzKrztSidmAg4RcZIj8Z2Ud/p8kbLncDXgmpQSWd5JBJwVNfRF+wkiI7EV5D8SNL2y/bI19mrPLquvI+pnmGHTXtEZ3w68SXHhfxbYaxbBWeCUEhhwR3/Svbf2rtIbVLHSfG1iN9vLbqkwH8IPIP6181oxDZr698BzW/iz4Q2un3gEiPbeUwPPIGKWZ3wleliUutn6CwFP29Gph36r1Pk0SYNSeZx1q54x0W48PeILnTJ1P7tz5bH+JexrHMlfcYHG8tNOL0Z48qTTs9yd5OOtRGWoTJwajJOwt2ziuLGy55cxUaZcWQsQBzX0t+xsizW+vPPbrJGsaoCwz9VFfNFodl7Dtz2P419U/szQNpPgKO5HEl5OZGPqK+Uzupy4Zruz08npr62pdl/wD53+Ilwsvi/U9ilIkuZFjQn7ihjgCueEvHWuw+Ltt9j8X65EowGvN+Prk1xEny7MZO4Zr0cLNOnG3ZHnTpJTlG2zZYST5qswtyKz42wTViJ+K+kyyv7B3MZwNESYrT8KQ3V74isbayh864eZQiYyCc9/asFHLV9E/s2+DFs/+Kj1GLEzL+6DD7i/4mvP4ix8IUZVJatl4LL3i6qpvbr6Gt8cPBXhfT/CWkiOGOLXJGTe6E7pRj5yfxql4I06Oyso41UKAKZ8Q9QbXvH0szNuitVEUY7D1rR06QRRAdOK/PpSmqEacn5n1Cw9GNZypxSS008jV1O5WO1Iz0FeB+Ndf1C3165jsNRu7ZJOJFhmZA31wea9X8SajstJG3YwDXz7rdw11q87jJJevo+Ff3NWU5LQ8zOZXjGI0yFuOSTW/wCE/Dr39wk1wv7sHgetR+GdDe4kWSZTt9+9ep6BYpDGqquMe1etnuYRlfl3PPwGC9pLmktC1aaLBHbRoI1wB6UVvJtCAUV8I5SvufUqnGx5XPbr9oVsDrXS2K7Yww9KxZMMwr1nwT4X03XPA09zazF9WiJPlBuw6ce/rXdiK3LFXFQpOTdjinlym01zHia3W4tpEYZBFdPfwPC7xspR1JBBHINc/qXzKwPpXVgUnURniI+7Ywfhz8HdX8babf6lbapa2MNtK0UaSRM7SMBk9CNo5HqfavS/gi95olleeHdUUR3VhcGORQcj1BHsQc15jp/i3xJ4LuZ5tBvvIjnOZInQOhPrg9D71p/CTxFe6h4g1K6v7hprq6k82Rz3NfRZ5gq1XC1JycXT0cbLVd7/ANP5Hl5dWjGvGKVnqmdT8ePDMerWX9o2qf6TB83A+8vpXz15UrH5Y3PzhOB/Eeg+tfa9hoEeseHLjUJZ0xEv+rP8Q+tfLvxI0OTRb95rcFYJbgSDb/CwBrzOHMapy+ry6G+aYblaqpaMoa94B8Q6H4bttf1C3hS0udyqvmjzVIOPmTr1B6ZxXIucQf8AA/6V32qfEPVL3wZP4altbU+Z8012dzTSAHdjJOBz1wK4OUf6Akn96Yj9K+ixFOrGP75JPpbt06s8mm77l7SoGn1+3tccttH6V9c+BlXT/DljZpgCKAcfhXzN4Bs/tXxGjXblYU3kfRBX0bpNwFtX5wFi4r4XOqjnJR+f3nsZTHRz7pHjP7QluI/EtxdL0mKHPvg15c3EltnuoP6mvYv2g0EujwXigZ89VLfga8klTdcaWo/iiX/0I16eV1eajFP0+487GR5MRPzf6EVrFJcTGONHkkLYRUGSxz0AHWrF3aXdjcNbXlvLbzL96OVCrL9QeRW18L9esvDXjKPVtQtJLq2i3q4ibbImeN6Hsw6iuj8deIYfHHiOFbW13RG5Mn2iSMJLIpAGGA44x+NfVRjKME+T3bXcr9e1vT8zmlq+Up/Czwy+u6zFLMhNtGwP+8a+pHnh0bw4yR4UJHgflXDfC7w3Lb6axsrct5Q3MFHIFWPH2oSJpxt9xG7jFfB5jiJY3EqPRH1GDoLC0fNnJ2lwrXck0jjdI5bk9ea2hc7Y+varPhHXPDOn+HXt7yz8y7YHzP3W4yHtz0x29q503G4HaNqknAznA9K0xOEduazS8+voc1CvzycbbGd4vvGNnIqnkjFcHomi75/Ok+Yk55rstbHmLg+tW/Dmh3t9G5srWSbyl3PsUnaPWtcPiPYU2loKrhVWmm1cTSLVYwoCgYrprNhGtY8K+SdrDBqwbnan3qxqzdU3hTUUbP2oDvRXLyaiN55oqFhZD9ojGaXNdj8NfEUuh6zBdKx2Z2yLngqetefCbI61paRcdRmnVpqcWmaU5csk0e9/EHQbXWov7W0xQkjruIHRq8Y1e3kikeOVCjKeQa9U+HGvC70r7FM2Xi4Ge4qt458PQ30bTxKFl7Ed64cHiJYap7OZ116aqx5keBa7bCRGVhxWf8OpGsfFLRnOGWup16ykglaKaMqw/WuYto2ttbhmAI5xmvrnjHVw7pt6NHifVuSspn1H8LpY7tpLeUkhrU4GeDzXn3xi8NrcafLGIQkZkPlkZIBxnrW78JtR2XseCC32Y8Z68mtLxwRq3hyPDYlSQkIBgYxXyVCrPC4vmiexWpRrUOVnyRqVr9jup4GVw6W7M+719vbpVG6R0021WQYLXJGPwH+Nd78R9NWOa6uI0PmeS0eAK83nu5JkhtWC7Y5Cw45JIA/pX288W8RBSv2/I+U9hKE7P+tD1P4awra+LNVupF+6DEv12AV6hZ3ZWBgD1GDXl/w+hNrpSF872+Yk967WG5xF17V8fjFzVG/60PosJSVKkomR8XWF14Oni6usqyD6AH/GvJ2j/wCJhoCgj57ZGOP99/8ACvVfFX+laRPGedyEV4vp141prEM04adbRsKhbsCeB+dduXp8jS6X/FHnZnR5nddixaKZFu2VDnjH1316l8NPD5NzZM0RaWTGABzya5DwPppms7mSYjBKsFPc7hX0B8J9Lf8AtawuBGjJHGG+b1ya9bH5s6VF00/6sRgcG5Vby7/oj0TS7SPwrok2oWU0shkh+ZXAAVieh/XpXj3j6/Nxqm3dnoT+Qr0zx5rFv/YZt4XOTOoKnqMA14prM5uNXlbPQ4/SvlsDBym6ktz3MS9FFDrfJNWwdoqnC2BWto+mT6jMAAVTua9qtiE4e8zip0nzaFXTtIvdd1JLWzjLc/Mx6KPevarZdN+GXgx5Y1WfULkAEt1Y9vw9qg8J6daaNZBlVQQMsa80+KHiZtX1oxLJmGDhRnqa+fcpYqryr4UeklGhG/Uybu9M9zJMwAZ2LHHTk1l6hfiNDzVS4u8L96uT8Uav5UDKrfMfevYw9LmkkebWnypti3viMLdSKGyAaK4GSdmctnqaK+jjh4WR47qVG9z0qOfI61oabPiTGa5uzuAy9a0rGb96K8X2N3Y9dSseu/DDT9Uv7iW9sZIFihIWQSMQWyM8Yrv3uGkRopFw68MPQ14Vo+p32nymaxvJrZ2GGMbkZHvXoPhHWHurbM0heXPzsxySfWuPNMCqaVRNfqa4OtUc5KW3Qb4w0eO8Rjtw3Y15Tq1lNaXirKpG1uD617jessqVxfiXTY7hTlee1c2CrtPlex1VaaeqNb4X6fqihNWW2ZrNU2Fuh78gHqPcV0ltBe34uoLOAzCJizAMBgH61yPgjWda0wjSo7xvsTKQEKg7foeorci12+0XVJjZOiiZQG3LmurE4S9VtW203/HzOanUqqDutbnn3juxKTuShCtkMGHIPcV4xqemSQeJUjVf3byAivoPxN/xMIZWlYtI5LM3qTXnVxpiya6FZQSjjH5UUMU6aaZNeldJlrRpfLtAuMbQK2I53KfKCflycDNYFkdttPu4xt/nXQ6Prk2mxNDHDHIskayHdwcrmsYQVSdmxYivOlTbpx5mumxRvpt1qVPOcivMW08PrV0uzox7e9ek3s73jxzsqoZpHYhRgdR0rGksQmrXjBeTn/0KqpVPYyaQ5fvEm0anhPT9yxQxryTXuHh2T+y9PWSNZNkCAF1UkA+5/GvPPB1isFpFKw+ck/0r0STxfLpnh9tHjtIXMi7fMJ6Z6kjufxrOzxMuVK/zsbyl7ON0cn4p1B2tEUZZvmdsDOM1xCyBrqRiMljXb2XjKPQYrm2GlR3cknyrJv2npjB4rmNJs/NlaaRQCzFsAcDJ6Cu2WHdGlzNf1+hzU6k6lWUWtEXNF09riQNIPl9K9C0S2jtogVAGKxNKhWNRWlcXaxwnBxxXkVZyqOx6MUoIb4y8RtY6VN5W4kDBKgkD6ntXjVxdtIzOxJJOSa9F1f4qR6T4fvNAg0WKeeVWXz2cbfm7sMZJrx+S52xAbu1fQ0MqnToe0cbX807rv5HjyxrqVnDsS6jfbEJLVwetXjXNy3JxnitHxBfnBjVuTXOk5Pqa68Lh7NNnPXqczsOor2Xw/wDE7wjp+iWdk3hcq0MKo2Io2BYDk5JycnJ/GivW+r1+lJ/ejw5Y6upNKg380ec6PeCSJecmt2zm/eKc1xXh1t96kDMVVs8j2FdFY3G7ac15UopS0PoITvodray5UV0HhrUWtb0DdhX4Ncpoxa4dYlbGR1rdhsXDArN8w/2a4MVJSTiz0sPRm/eij0yG7EiDmqWobWU1R0je9suZQTjB4q9JbSMPvD8RXhxShI7vYz7EOjov2xSRUviRGjmWUdKk02zdbkfvUz+NXtbspJLcfMh4rWWItLcXsJdjlLmbcnXtWDdwmOX7THw4PXFdDcWE/wDCU/OoJdMuDCRtQ/jWE6kb7lfV5tW5Ti7orHbzLtOX28+mDmpUuInm+VuBZlf+BbTVzUNKukZl8sEezVnJpd4rnEfH+8K3pyjvcwnhZ3+FluB4/Js88mNmL/mP8KtwQ+bezTBBslY9RyBnNRWOmXjMMwnH+8K6C2064WIfuTmsqs430ZccPJbo1dIIjiUZ+VegqK7maa7B7LzSxw3EcOPKYGoBHMscj+U2cVrhqnK7kzpt9DInQSXG48knNbGmqFArNWGbzc+S/wCVaNuJkH+rf8q761fnjYzhScXextxThFHNZHiTVlt7ORs4OKdLLIqfcf8A75rhvGd3cSnyUilx3wprkw9FSqIdVvlOdv7rzpnkY5LHNY+pXnlxk5qW8Z4/9Yjp6bhiuc1O43uQDwK+zpVOeCi9jwK0eWV+pUupTJIWbk5qAHmlOdu7BxnrTamyvoZpEobAoplFd6ruwWH6Gdt6zf3YZG/JTWjpVzmNRnkVm6RnzLkjtbS/+g02xlMb47V4Unds6YfGz0/wbNuv0yT90/yr0CGAShGhicN3968u8Cyl77g9ENeladcSbVIdgM8c14WNfvXPr8pinSszpNF0nUQ2VhUBu28ZH4Vrm1nRvLZNzDrtOa523mkWUPuYnvz1rdgmdkBXgGvJqTW56qw13rsT2trMk43RMOa0L2NvIG5apW3m+aCCa0X3umGzmueVTUmphuV6GH9nDSdBTbu1xGWVa1YrYmQ5U0lypU7ccVEpXFGFjjr+23DJOCKz/s+7qDmuvu4d45QH8KqWmlzXdz5MEJdjyR0AHqT0A+tEayQ3DqZVhb7cVtW6KF+YcVZvNDurGJJpYMRPwsqOHQn6qSKjWFlHXNP2nNqQ7FW5ZOVDGq0vEG3d1NWHhkLkBc1ZvtF1SOyS6ksZRAV3eYBkAe/p+Nb05pNXMJ02zJjTBzVtMbelMit5OP3bfnVpbV8DKMPxrrdSL2M1TkviM6+YiNvmwK5G/hllnZt2c16FJo0koXfuVT3ottEtopN0mHZTxkcGuijJxVx8sO54N8RVe1+y7/4lbFefyNubOa9h/aPj8qbRsbcMkowq4xyK8bbrX0eCqN0kz5PNIpYmVi3nOj/9vA/9BNVetWRxo/8A28D/ANBNVa6ovc82HX1DJopeKKvmKJtIH7u8Zu1q/wDKiS3jj0+0uAW8yVpN3PGFxjH50mmcW98f+nfH5kVNen/iXaav+xI35sP8K8eU3zf12OqKfP8AP9DqPhu7NfTd9sX9a9RtW+Va8u+FUBm1O6GOBEP5165Y2LN90EjHBrxcwqJVLH22UUn7BSNGwfdKuVUDFdJp0W87V6Vh2Vk6EE9a6HSI5EkDbePpXj1JX2PYnPkg2alpZjcMjJ9avi144HNNjkVSuOtWVmPrWiwkmrniyxk2yq1pIoLcfQVXe3kkU4TJrTMnPIzSDGdy9amWHne1hQxLWpgy202OYwPwrF1tG+26dpguRbPcF5d+1SMqPlGDx1/lW/4jv7+11bRbWztEkjvLkRTyOpwi/XoKx/iD9jufiLp+nWzx3FvbQhC4PDHktXl5g/ZRcb6no4Sq600rBZf2wdbt7G6u4ntriMosXlhXZ1Utu44xxWuLT5ceWa5Sa3GmeO9MvxuSBJVUEsWHPUV32pRG1vZYeyn5T7HpWmTctWny38ycycqVVu33nKeMGOm6BPcRsY5XIjjb0J/+tWbcXt7Z6YFj2qkCKxYbhuGBnJzzmo/i5dN9itdPYnnM7D9B/Wud8Ywi38J2Usc90UkMfyFyVXp2rkzJ/wC0RhF9Tuy9/wCzznNdD1FY7Yxo6xKVdQw+hFDLCBwgH0rJ8IXy3/ha0nDgvF+5kHcEdP0/lWhI1fXYNwrUYzsfOVlOnNxuMmWNjzn86iVIufl/U0rGkTrXcoR7GDnLueN/tLAeboeP7sv9K8bEMku8xru2KXb2A6mvZ/2lhzoZ/wBmX+leR6d0u/8Ar2f+VejSny01Y8LHJ87kQZ/4lWP+m4/9BNV3UqRnuM1K/wDyDyP+m3/spqO5+8n+4K6qczzuS1xtFNyKK05gsSWR22d37oo/8eFWL/8A1Fiv922H6s1U7diLSf32j9c1qRrHLdIkiBljsS2D6hSRXjznZ3O63LK/9bHVfCMH7ZesM/cUfrXsmjSEDGCRn0rzP4Cw28n9pyzAcGMDP417TZyWKKAuzpxivnswmpVmj7zLY8uEj8/zJ7Ib5AqxsfUelbcYWNduAG9PSue0rVVW7kXyeXf7xbOBxjjtWimoKL0RyMmxhy3GOK5KVanGScicXTq1G7I0FYl6tRtwKpRlGb5HU1diRsdq9WWIpNaSR5DTW5LmpEIxUbBUUs7DjsKqvfRJ0Gfqa5KmOoQ3ZpCjOfwozPE2o3C+IdM0qNBsuCPmydw+gFcppbfaPHtwVJV0dwNw+92wa6HxFeCS9sryNWilt9yhhz1Fc14GSWTxHcyzowMWWHHB59a+Rx84OdSpHZn1WAjPlpRl0f5HT+K7cSaLuY7WiYSZHbBrqbiWO7GnTFi4eBMt6gCuY8UAX2lXipkbUOAjck4zTdAnZtG0JZgUdo2Xcx+9g9sVnlGI9jeV+483pKrKF1ucV8R2WfxUxhmT53AkBOdvpVrxwbefwjbQKyBpB+7zxtYc/wBKz/EdjJd6+hsY5ZN7ksdvGc8/QVcsdTury+1jQZLOHFnGr27IuGI6ck9eTWVaXwTT+HVnZhFaMqcvtOy+5jPhPfLC13pshzuTeM/wsK7pjuPSvLvC9jfWOu3NxeW/lHy2R2IOCCOn9autqFvCgYX87gdAtfRZfjo0oyjzdb/eeFjsG21Jq3/APQHXGTkY+tUpdQtYWxuLn/Zri7rXrfULcxzSXYhVlG7zcEnPsKYdYRblVjsme3O4vJI5GPSvUWcW0UWccMBHebOZ/aGvo7z+x9qkFPN75z0ryuxb/j6/693/AJV2nxZ1Bb42J8pYtm/hefTvXGtGLeeeMPu/cHnHqua97CV3VoqT0v8A5nzOa04xrShH+timxza4/wCmn9DTLr7yH/YFOb/j2/4H/SkkXfKi+qgV6EJWPNlAgz9KKTb70VrzmHIKp/0Z/wDeH8q0YZMXFwfSzK/+O1mJ/wAe/wBX/pVrfiS4949v6CvKm7nqOndHafCyTyXlm3EESKNu4gHg9uh/GvT7bULqSRoWlSFU/jiIyPXJPBOK8r+HtwLfT7li8anzQQHQHcMc4z0rr7bUrWPBY7wSOMAAfh618zmF5VZWR9dgJ2oxVzpFt7qdZT9r3JwN27JBJ4H1Naug2Jth+8nDvn5hnoR71yH/AAkEbZjVi3oOn9avWWuPGMFpUXOdp4ry6kanLY9KnV1PSrWSO3Tc1yCx6jOea1ba9Xyc+cD+NeXpr3mMEzzxk1qWuqR+TjzNhPtmublqRIq4elU1vqdxPdKrhxKoHfJqlfOrruju0j+ozXOx6s3mf63YhGCQMgfQVntfGG5Lf6yPJ46A/wCFU4yloZwioHf+BLGPVPE8NpM63MRVmlBJACgc1r3ttbwX0y28Kxxhm2gL0HapfghaLBpWp+JLrCfaGMMGegUcn9cU68WSSfzF2sSWY4YdK8nNIqMYrqduXVW6s23otDI4k+8F5PIx1qj4mg/s3WtL8mXfGZgqhVzgEdPbvWrHGzmQEAGP1IHFaPha10/UPFeniZc+REZV5yDIAa5MDrVUe56OPaVNz/l1/U5uHy1Jyq7V4BwB/wDrrmNQaztfFoe3tzFe3qeVFKwYq+OSPSunuyi3d1bxMGRZnwR3G6qk1vbzTwvIitJA2+M4xsP/AOqsebkk+b0PTjBTgnH1/rzKuv8Aha41Lws09teu+qhyWiJ2pMuOg9CPrzXilzNcWsslrctcDY5G1UwUI/hNfRsJmmSOOKM7lOemOPc1558WtJtv7PGtW8YLpIIZ7jcBlv4dq9Wx3PpX1WVzprDRb3Z81mUZKtJ9DzFbxQyx/Z5Ejdg4JOMEdKuXVwPMWZleU5Bzv/oOMVQmM10pLFNoI3sBx9cVWVbiLmSVQAeuCa9RRTd0eU6rtqYvjGZJBDtwDvYkBMdf51jztm5kPrF/7LWx4yMzLbySLgMTtbHUVhyH983/AFz/AKV9Fg3akj5vHx567f8AXQgb/UH/AHv6UqAm4g9wKaf9Qf8Ae/pUtou6/tF65Kj9a9HmsrnnyiU2+8frRROu24lX0dh+tFaKojPlGr/qk92NT/xT/l+tQopxD7k1MOkp9W/rXmykeika+kMwtAobABzW7p0Mk0YuJZiLNZVWdkJJjz0J9AfWsvQrNr60Ij8s/Z/nkReJHQnkj+9j061f+22tsD/ZjXUIl3JKrPkFO3H5da8utrJnqUbxijRnNvC8Js7x5o2XLBkwUOenv9a0La7/AHm1hK/Hb1rnoJwoIGOnFSQXcisNr8+tcU6fMd8KyS3Ort7kNxt289K2ba4jCBtp+lcpYXRlBDAIcZyPWtiGdjgKxwe2OK5ZU+hvGot0bD3G/wC7kGpWntTaMhhkExA2ybuAc88VjpMxJO7PrUtvPEtzAZ2YxB1MmOTtB5xUumYyq6n1Z4T0dovhpp2kLGyM1orlioPLfMf515tqmrWNneyW9xfWMDxOUbeJOMfRa9d8LalDqtvbXdhdLPYNFmB48bSoGMEdmHcV5J8TLW3t/HOoyRxp84VnOOhK142aUYuKqS9DuyWrPnlST31Kug6o2r60LRbVcztstZFYsJjn0OCo9zXong59DNxMtvqMDXenrIJbaPYXQngsxXJb046Vx/wZsbe68UeaNjfZLd2TA4DNxx781wfwo1V9N+Lt3FJOSUku0hi3BfOkLNhM+p96WX4aPI6qRpm2Jlz+xvokjs760tYdTle3vUm8xywXJGCeuM1XIkWbcsywy/wsZAhIqb4krHewWN/LEbaVt6yIu5dpz+defRQRf6R5l1cv6KZ3I/DmvJr0LVGmz6HC4lzop23Ot1bVLOxs5ZNT17y4VGWUSl2I/ugDua8y8ZeNNM1yHyWkeGKCIm0hVWwjf7R/iY+vQUnjU2t7otkzu9tAJSgeThQ4UkEn+L/69eZXFw284IIyeQOtfWYPLFTgoyk3bXsfMZhj+ed0kkasmrM8eGLAD+Fe596pfbpWmDO5ALjdk9qzjMVX7+4Y5FQNJuXb717lPDxR4s65q+Krq1udGtGtpBkStujZ8svHX6VzhP74/wC5/SpLjmM9+aiAzOB/s/0r06K5I2POxE+ebkMJ/wBHP+8P5Vc09P8AibaZn+Nk/wDQjVNVzYu3pIo/Q1pYMNzoMvQMitn6SGtKlSysvP8AI4aiMzU49mp3iH+G4kH5MaKfrbf8Tu/PrdS/+hmit6c7xREVdJgkYH2b5u3P50gT5G56tVtYeY/UDpinpAdv3e9c/sJdzuUvIrpHMW3ICMDqOKmijlz0NbOnWuIjlfvVaXT/AJA39K5JxaZ1Ri2jJhSTjrVqJGz3rSjsVB6H8qt29iAc7ePpXLJGyg+xRtg4I61pwtJxyanitUHRauR2/T5a5pI0VKRWV3xnJqQSNirIgA4xSmEBcYrJxD2cj2z9k65vDNrkJumNrGiOIC2fnJ5YD6DFZ/i26k1XXNRuvMZTJM4GD0A4A/SqPwGvtP099U+03YhuJQghjVwrydeFyQP1p0oYy3TYIw7ZB5Iy1fOZxJ3ij6DJKXK5SfZHWfCe5t9Je6MjOjT7Yo5Su8KfQr1NfO/i8TQeLtWUOwdL+YhgeQd5Oa9Z8S6/rOgeDwulyi0e4mGbhY8ygEEYVv4fqOa8jaIys8jszOxLMzcknuSa9HKaMvYKT6nn5r72JlY9es9avvEfw70m41CUtMJniaQuWd9gADMT6/0rKit4kM0z7sJknB6gVF4GvbabwjHpu/bcW1yzbMcMrD72fwxVm6kgs7S7nvN3kKDvCck8dB714ONpyWMlDzX4n0eAklg4y8meK+KNb1HXr83F3LmNMrbxKAqRJngKo4Hv61huH966SO1XfynHbioXsc87P0r76FNrQ+JlzS1ZzMiOKjIf3ro5LDK/d5qs1i47Z/CuuEGYST7GGwbY2fbFPhjU3sWTgFOfyrSuLRlTle/pUCwsJlO3HFdUaE2tDkqSto0UYo/+JFcsSNwnjwPwNW79v9G8PnIykRB5/wCmlOWA/Ypkx1ZTUtzCWtNLwv3Nw/8AHhTlhptr1f5HHUkYushm1e8YYIM7nr/tGir+s2xXVbobR/rT1+tFdNOhPkQqc1yI2I7dS6jtj0q1DaRFefWiis5ntxSNa2totqjmr0VtF5YHOPpRRXn1EdsErEq28O77zfkKu29rb9WZsewFFFcVXQ3ikWEtbXOdz/kKnW3tuzSfkKKK52bpIXyLcHGZPyFNmt4CoK+Z19BRRWMm7hyrsRRRRxypJHv3qwK9Oua7eGSaRomkbmRiZOgy3XtRRXz+evSHzPXymKvL5HJ63qOo38UljPfXD2azFkty3yKR0IFZcdmu1lwenqKKK9+klCCjHY8ipFSk5Pc2vBdsYdX3Jn5oyDkiretx7vDnkspPmXDZwe2SaKK8bFa5lBvvH/249fDq2Ckl5/ocx/ZceM7D/wB9D/ClXS0VG/cluO7j/Ciivo+eXc8n2UbbFVtPBH+oH/fdQSWKj/l1XI/6aHmiiumE5GEoRKt5aYh5t0HPdqy5Lfa4HlR/nRRXpUG2jirwV9iMQDYwMa9uBStEnl2/yDhjx6ciiiunXe5xzS7DNVjiXUZwFyN3rRRRW1OT5FqZKKtsf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70" name="AutoShape 10" descr="data:image/jpg;base64,%20/9j/4AAQSkZJRgABAQEAYABgAAD/2wBDAAUDBAQEAwUEBAQFBQUGBwwIBwcHBw8LCwkMEQ8SEhEPERETFhwXExQaFRERGCEYGh0dHx8fExciJCIeJBweHx7/2wBDAQUFBQcGBw4ICA4eFBEUHh4eHh4eHh4eHh4eHh4eHh4eHh4eHh4eHh4eHh4eHh4eHh4eHh4eHh4eHh4eHh4eHh7/wAARCADHAMM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tfhJrl1rGkWOnq6mUN5MYb7qD8O1bfxa8F3F14dneRhdQbMsDFtZR/exk8frXkHwb1B498aSFHRw6MOoPrXteo+JdU1LSGsZkgCyJsd1U5I798DPfFfYVME8LXjKna3U+MwNR/VVTXofJd1otra3zW81uMoxBz9a9A+HOo+HNCZzc6BZXvmDH74t8p9Rg1H8U9Fa2vBfxJhW+/iuIjuWUfexXZi4vGUvidmfPY6hVk3TlLb+ttiXx7b2Woa7c3dvEsUcjlgicBfYVjadoNpcXMccs0kaseSMcV1nh+31DxBNBoGm2Uc11cy/KVUb3Ppn0q54v8JXvhWSOO/Uw3KvsngcjKHqCPUH1q6OJdJRoc1n0HTrVqNFR1S2T87CeG/D/AINg0O+XURdzXpQm3kDqFQ+4xk1mTfCLxm2g/wDCQR6HdNpzIZVb5d5j/vbM7sfhVVLlthAavfvDfx00SPwhFZ6rY3Q1CGJU8uKNTHIVUBSGzxnHORx2r26cMdhqKqYeHtXJ6p9F5Wtv32RtgJSjKcqtR67HzTZaDbs372V+gIxj1r1jwH4X+H0+iSrrM1/Hcr8ytGFYMPTtivPbu5Et5PcBFj82Vn2L0XJJwKsWupSQrhWIzXJndCs5uEJuPoceMniKvwy/r5WM7xToCQ6rMLGVGgLHYG6gds1zkljMr9Afxrqry4Mr7s0sGi6hd2y3NvaySoc4Krk4HU/St8Njp04KM2duGxVSEIxm7s5JNPu5WKxx5IGfvCr9r4V1m6jMkUMOAM4adVJ/M1s3djcaZciK5j2OVDD3BqxBesiYBIorZjUlG9OxdTH1nG9K39fM4250fUYWKyWzA/UGqs1rPCAZImQEZBPpXaTSeY3Nevfs0W/hCS+v5tdW0k1FQiQC52HbFg7igbjOcdOa6KON9lQnXqw5lFbLc6sPjZTaU7I+fNB0HUtYu4rayt2dpGChjgKM+pPArQ1zwfrukXU1vc2LN5Jw7xsrp+BBxXsXxem8PweO5JPDa2yL5Q+0/ZgBGZcnkbeM4xnFchc30k8EsW4nzCAR681zYrG1lKNSEbRkk7PdXOHEZpXhXtFLlPNTa3CfehcfhViz0+9uHQRWsz7jgERnGfrXaPpflXggv2a1Y4ySudv1Fdz8M9JmnnK+Zvto5DtZScN7j2rlxGdezp8yVzWGYzrSUacbt/d953HwK8PQ6Jo8bSRgTONzkjkmtv42a+tj4SuhHJhyhAwa27GMW1oN3AAqpb+FdB8XJLda5tvE8xo0tndlRSMYyFIyT6E9O1fIUZwxGKeIxF7J3dtf8j6ueL9hSUUtT4pupGeRn55OTVRvmr2nx7Z6XoHijU9J0NkbT1dcJu3hTgZXJ64NcRdwwSOT5MfP+yK+0q1eVp8ujSa9GfNwzV8zi4/icXiiu4h8PXM0SyR2eVbkHbRXP9epo3+vL+Vm/wDC688nWjHnG4dK90sp1aAfSvC9P019P1+KeLhM9K9a0e6PkrnrivNzKrztSidmAg4RcZIj8Z2Ud/p8kbLncDXgmpQSWd5JBJwVNfRF+wkiI7EV5D8SNL2y/bI19mrPLquvI+pnmGHTXtEZ3w68SXHhfxbYaxbBWeCUEhhwR3/Svbf2rtIbVLHSfG1iN9vLbqkwH8IPIP6181oxDZr698BzW/iz4Q2un3gEiPbeUwPPIGKWZ3wleliUutn6CwFP29Gph36r1Pk0SYNSeZx1q54x0W48PeILnTJ1P7tz5bH+JexrHMlfcYHG8tNOL0Z48qTTs9yd5OOtRGWoTJwajJOwt2ziuLGy55cxUaZcWQsQBzX0t+xsizW+vPPbrJGsaoCwz9VFfNFodl7Dtz2P419U/szQNpPgKO5HEl5OZGPqK+Uzupy4Zruz08npr62pdl/wD53+Ilwsvi/U9ilIkuZFjQn7ihjgCueEvHWuw+Ltt9j8X65EowGvN+Prk1xEny7MZO4Zr0cLNOnG3ZHnTpJTlG2zZYST5qswtyKz42wTViJ+K+kyyv7B3MZwNESYrT8KQ3V74isbayh864eZQiYyCc9/asFHLV9E/s2+DFs/+Kj1GLEzL+6DD7i/4mvP4ix8IUZVJatl4LL3i6qpvbr6Gt8cPBXhfT/CWkiOGOLXJGTe6E7pRj5yfxql4I06Oyso41UKAKZ8Q9QbXvH0szNuitVEUY7D1rR06QRRAdOK/PpSmqEacn5n1Cw9GNZypxSS008jV1O5WO1Iz0FeB+Ndf1C3165jsNRu7ZJOJFhmZA31wea9X8SajstJG3YwDXz7rdw11q87jJJevo+Ff3NWU5LQ8zOZXjGI0yFuOSTW/wCE/Dr39wk1wv7sHgetR+GdDe4kWSZTt9+9ep6BYpDGqquMe1etnuYRlfl3PPwGC9pLmktC1aaLBHbRoI1wB6UVvJtCAUV8I5SvufUqnGx5XPbr9oVsDrXS2K7Yww9KxZMMwr1nwT4X03XPA09zazF9WiJPlBuw6ce/rXdiK3LFXFQpOTdjinlym01zHia3W4tpEYZBFdPfwPC7xspR1JBBHINc/qXzKwPpXVgUnURniI+7Ywfhz8HdX8babf6lbapa2MNtK0UaSRM7SMBk9CNo5HqfavS/gi95olleeHdUUR3VhcGORQcj1BHsQc15jp/i3xJ4LuZ5tBvvIjnOZInQOhPrg9D71p/CTxFe6h4g1K6v7hprq6k82Rz3NfRZ5gq1XC1JycXT0cbLVd7/ANP5Hl5dWjGvGKVnqmdT8ePDMerWX9o2qf6TB83A+8vpXz15UrH5Y3PzhOB/Eeg+tfa9hoEeseHLjUJZ0xEv+rP8Q+tfLvxI0OTRb95rcFYJbgSDb/CwBrzOHMapy+ry6G+aYblaqpaMoa94B8Q6H4bttf1C3hS0udyqvmjzVIOPmTr1B6ZxXIucQf8AA/6V32qfEPVL3wZP4altbU+Z8012dzTSAHdjJOBz1wK4OUf6Akn96Yj9K+ixFOrGP75JPpbt06s8mm77l7SoGn1+3tccttH6V9c+BlXT/DljZpgCKAcfhXzN4Bs/tXxGjXblYU3kfRBX0bpNwFtX5wFi4r4XOqjnJR+f3nsZTHRz7pHjP7QluI/EtxdL0mKHPvg15c3EltnuoP6mvYv2g0EujwXigZ89VLfga8klTdcaWo/iiX/0I16eV1eajFP0+487GR5MRPzf6EVrFJcTGONHkkLYRUGSxz0AHWrF3aXdjcNbXlvLbzL96OVCrL9QeRW18L9esvDXjKPVtQtJLq2i3q4ibbImeN6Hsw6iuj8deIYfHHiOFbW13RG5Mn2iSMJLIpAGGA44x+NfVRjKME+T3bXcr9e1vT8zmlq+Up/Czwy+u6zFLMhNtGwP+8a+pHnh0bw4yR4UJHgflXDfC7w3Lb6axsrct5Q3MFHIFWPH2oSJpxt9xG7jFfB5jiJY3EqPRH1GDoLC0fNnJ2lwrXck0jjdI5bk9ea2hc7Y+varPhHXPDOn+HXt7yz8y7YHzP3W4yHtz0x29q503G4HaNqknAznA9K0xOEduazS8+voc1CvzycbbGd4vvGNnIqnkjFcHomi75/Ok+Yk55rstbHmLg+tW/Dmh3t9G5srWSbyl3PsUnaPWtcPiPYU2loKrhVWmm1cTSLVYwoCgYrprNhGtY8K+SdrDBqwbnan3qxqzdU3hTUUbP2oDvRXLyaiN55oqFhZD9ojGaXNdj8NfEUuh6zBdKx2Z2yLngqetefCbI61paRcdRmnVpqcWmaU5csk0e9/EHQbXWov7W0xQkjruIHRq8Y1e3kikeOVCjKeQa9U+HGvC70r7FM2Xi4Ge4qt458PQ30bTxKFl7Ed64cHiJYap7OZ116aqx5keBa7bCRGVhxWf8OpGsfFLRnOGWup16ykglaKaMqw/WuYto2ttbhmAI5xmvrnjHVw7pt6NHifVuSspn1H8LpY7tpLeUkhrU4GeDzXn3xi8NrcafLGIQkZkPlkZIBxnrW78JtR2XseCC32Y8Z68mtLxwRq3hyPDYlSQkIBgYxXyVCrPC4vmiexWpRrUOVnyRqVr9jup4GVw6W7M+719vbpVG6R0021WQYLXJGPwH+Nd78R9NWOa6uI0PmeS0eAK83nu5JkhtWC7Y5Cw45JIA/pX288W8RBSv2/I+U9hKE7P+tD1P4awra+LNVupF+6DEv12AV6hZ3ZWBgD1GDXl/w+hNrpSF872+Yk967WG5xF17V8fjFzVG/60PosJSVKkomR8XWF14Oni6usqyD6AH/GvJ2j/wCJhoCgj57ZGOP99/8ACvVfFX+laRPGedyEV4vp141prEM04adbRsKhbsCeB+dduXp8jS6X/FHnZnR5nddixaKZFu2VDnjH1316l8NPD5NzZM0RaWTGABzya5DwPppms7mSYjBKsFPc7hX0B8J9Lf8AtawuBGjJHGG+b1ya9bH5s6VF00/6sRgcG5Vby7/oj0TS7SPwrok2oWU0shkh+ZXAAVieh/XpXj3j6/Nxqm3dnoT+Qr0zx5rFv/YZt4XOTOoKnqMA14prM5uNXlbPQ4/SvlsDBym6ktz3MS9FFDrfJNWwdoqnC2BWto+mT6jMAAVTua9qtiE4e8zip0nzaFXTtIvdd1JLWzjLc/Mx6KPevarZdN+GXgx5Y1WfULkAEt1Y9vw9qg8J6daaNZBlVQQMsa80+KHiZtX1oxLJmGDhRnqa+fcpYqryr4UeklGhG/Uybu9M9zJMwAZ2LHHTk1l6hfiNDzVS4u8L96uT8Uav5UDKrfMfevYw9LmkkebWnypti3viMLdSKGyAaK4GSdmctnqaK+jjh4WR47qVG9z0qOfI61oabPiTGa5uzuAy9a0rGb96K8X2N3Y9dSseu/DDT9Uv7iW9sZIFihIWQSMQWyM8Yrv3uGkRopFw68MPQ14Vo+p32nymaxvJrZ2GGMbkZHvXoPhHWHurbM0heXPzsxySfWuPNMCqaVRNfqa4OtUc5KW3Qb4w0eO8Rjtw3Y15Tq1lNaXirKpG1uD617jessqVxfiXTY7hTlee1c2CrtPlex1VaaeqNb4X6fqihNWW2ZrNU2Fuh78gHqPcV0ltBe34uoLOAzCJizAMBgH61yPgjWda0wjSo7xvsTKQEKg7foeorci12+0XVJjZOiiZQG3LmurE4S9VtW203/HzOanUqqDutbnn3juxKTuShCtkMGHIPcV4xqemSQeJUjVf3byAivoPxN/xMIZWlYtI5LM3qTXnVxpiya6FZQSjjH5UUMU6aaZNeldJlrRpfLtAuMbQK2I53KfKCflycDNYFkdttPu4xt/nXQ6Prk2mxNDHDHIskayHdwcrmsYQVSdmxYivOlTbpx5mumxRvpt1qVPOcivMW08PrV0uzox7e9ek3s73jxzsqoZpHYhRgdR0rGksQmrXjBeTn/0KqpVPYyaQ5fvEm0anhPT9yxQxryTXuHh2T+y9PWSNZNkCAF1UkA+5/GvPPB1isFpFKw+ck/0r0STxfLpnh9tHjtIXMi7fMJ6Z6kjufxrOzxMuVK/zsbyl7ON0cn4p1B2tEUZZvmdsDOM1xCyBrqRiMljXb2XjKPQYrm2GlR3cknyrJv2npjB4rmNJs/NlaaRQCzFsAcDJ6Cu2WHdGlzNf1+hzU6k6lWUWtEXNF09riQNIPl9K9C0S2jtogVAGKxNKhWNRWlcXaxwnBxxXkVZyqOx6MUoIb4y8RtY6VN5W4kDBKgkD6ntXjVxdtIzOxJJOSa9F1f4qR6T4fvNAg0WKeeVWXz2cbfm7sMZJrx+S52xAbu1fQ0MqnToe0cbX807rv5HjyxrqVnDsS6jfbEJLVwetXjXNy3JxnitHxBfnBjVuTXOk5Pqa68Lh7NNnPXqczsOor2Xw/wDE7wjp+iWdk3hcq0MKo2Io2BYDk5JycnJ/GivW+r1+lJ/ejw5Y6upNKg380ec6PeCSJecmt2zm/eKc1xXh1t96kDMVVs8j2FdFY3G7ac15UopS0PoITvodray5UV0HhrUWtb0DdhX4Ncpoxa4dYlbGR1rdhsXDArN8w/2a4MVJSTiz0sPRm/eij0yG7EiDmqWobWU1R0je9suZQTjB4q9JbSMPvD8RXhxShI7vYz7EOjov2xSRUviRGjmWUdKk02zdbkfvUz+NXtbspJLcfMh4rWWItLcXsJdjlLmbcnXtWDdwmOX7THw4PXFdDcWE/wDCU/OoJdMuDCRtQ/jWE6kb7lfV5tW5Ti7orHbzLtOX28+mDmpUuInm+VuBZlf+BbTVzUNKukZl8sEezVnJpd4rnEfH+8K3pyjvcwnhZ3+FluB4/Js88mNmL/mP8KtwQ+bezTBBslY9RyBnNRWOmXjMMwnH+8K6C2064WIfuTmsqs430ZccPJbo1dIIjiUZ+VegqK7maa7B7LzSxw3EcOPKYGoBHMscj+U2cVrhqnK7kzpt9DInQSXG48knNbGmqFArNWGbzc+S/wCVaNuJkH+rf8q761fnjYzhScXextxThFHNZHiTVlt7ORs4OKdLLIqfcf8A75rhvGd3cSnyUilx3wprkw9FSqIdVvlOdv7rzpnkY5LHNY+pXnlxk5qW8Z4/9Yjp6bhiuc1O43uQDwK+zpVOeCi9jwK0eWV+pUupTJIWbk5qAHmlOdu7BxnrTamyvoZpEobAoplFd6ruwWH6Gdt6zf3YZG/JTWjpVzmNRnkVm6RnzLkjtbS/+g02xlMb47V4Unds6YfGz0/wbNuv0yT90/yr0CGAShGhicN3968u8Cyl77g9ENeladcSbVIdgM8c14WNfvXPr8pinSszpNF0nUQ2VhUBu28ZH4Vrm1nRvLZNzDrtOa523mkWUPuYnvz1rdgmdkBXgGvJqTW56qw13rsT2trMk43RMOa0L2NvIG5apW3m+aCCa0X3umGzmueVTUmphuV6GH9nDSdBTbu1xGWVa1YrYmQ5U0lypU7ccVEpXFGFjjr+23DJOCKz/s+7qDmuvu4d45QH8KqWmlzXdz5MEJdjyR0AHqT0A+tEayQ3DqZVhb7cVtW6KF+YcVZvNDurGJJpYMRPwsqOHQn6qSKjWFlHXNP2nNqQ7FW5ZOVDGq0vEG3d1NWHhkLkBc1ZvtF1SOyS6ksZRAV3eYBkAe/p+Nb05pNXMJ02zJjTBzVtMbelMit5OP3bfnVpbV8DKMPxrrdSL2M1TkviM6+YiNvmwK5G/hllnZt2c16FJo0koXfuVT3ottEtopN0mHZTxkcGuijJxVx8sO54N8RVe1+y7/4lbFefyNubOa9h/aPj8qbRsbcMkowq4xyK8bbrX0eCqN0kz5PNIpYmVi3nOj/9vA/9BNVetWRxo/8A28D/ANBNVa6ovc82HX1DJopeKKvmKJtIH7u8Zu1q/wDKiS3jj0+0uAW8yVpN3PGFxjH50mmcW98f+nfH5kVNen/iXaav+xI35sP8K8eU3zf12OqKfP8AP9DqPhu7NfTd9sX9a9RtW+Va8u+FUBm1O6GOBEP5165Y2LN90EjHBrxcwqJVLH22UUn7BSNGwfdKuVUDFdJp0W87V6Vh2Vk6EE9a6HSI5EkDbePpXj1JX2PYnPkg2alpZjcMjJ9avi144HNNjkVSuOtWVmPrWiwkmrniyxk2yq1pIoLcfQVXe3kkU4TJrTMnPIzSDGdy9amWHne1hQxLWpgy202OYwPwrF1tG+26dpguRbPcF5d+1SMqPlGDx1/lW/4jv7+11bRbWztEkjvLkRTyOpwi/XoKx/iD9jufiLp+nWzx3FvbQhC4PDHktXl5g/ZRcb6no4Sq600rBZf2wdbt7G6u4ntriMosXlhXZ1Utu44xxWuLT5ceWa5Sa3GmeO9MvxuSBJVUEsWHPUV32pRG1vZYeyn5T7HpWmTctWny38ycycqVVu33nKeMGOm6BPcRsY5XIjjb0J/+tWbcXt7Z6YFj2qkCKxYbhuGBnJzzmo/i5dN9itdPYnnM7D9B/Wud8Ywi38J2Usc90UkMfyFyVXp2rkzJ/wC0RhF9Tuy9/wCzznNdD1FY7Yxo6xKVdQw+hFDLCBwgH0rJ8IXy3/ha0nDgvF+5kHcEdP0/lWhI1fXYNwrUYzsfOVlOnNxuMmWNjzn86iVIufl/U0rGkTrXcoR7GDnLueN/tLAeboeP7sv9K8bEMku8xru2KXb2A6mvZ/2lhzoZ/wBmX+leR6d0u/8Ar2f+VejSny01Y8LHJ87kQZ/4lWP+m4/9BNV3UqRnuM1K/wDyDyP+m3/spqO5+8n+4K6qczzuS1xtFNyKK05gsSWR22d37oo/8eFWL/8A1Fiv922H6s1U7diLSf32j9c1qRrHLdIkiBljsS2D6hSRXjznZ3O63LK/9bHVfCMH7ZesM/cUfrXsmjSEDGCRn0rzP4Cw28n9pyzAcGMDP417TZyWKKAuzpxivnswmpVmj7zLY8uEj8/zJ7Ib5AqxsfUelbcYWNduAG9PSue0rVVW7kXyeXf7xbOBxjjtWimoKL0RyMmxhy3GOK5KVanGScicXTq1G7I0FYl6tRtwKpRlGb5HU1diRsdq9WWIpNaSR5DTW5LmpEIxUbBUUs7DjsKqvfRJ0Gfqa5KmOoQ3ZpCjOfwozPE2o3C+IdM0qNBsuCPmydw+gFcppbfaPHtwVJV0dwNw+92wa6HxFeCS9sryNWilt9yhhz1Fc14GSWTxHcyzowMWWHHB59a+Rx84OdSpHZn1WAjPlpRl0f5HT+K7cSaLuY7WiYSZHbBrqbiWO7GnTFi4eBMt6gCuY8UAX2lXipkbUOAjck4zTdAnZtG0JZgUdo2Xcx+9g9sVnlGI9jeV+483pKrKF1ucV8R2WfxUxhmT53AkBOdvpVrxwbefwjbQKyBpB+7zxtYc/wBKz/EdjJd6+hsY5ZN7ksdvGc8/QVcsdTury+1jQZLOHFnGr27IuGI6ck9eTWVaXwTT+HVnZhFaMqcvtOy+5jPhPfLC13pshzuTeM/wsK7pjuPSvLvC9jfWOu3NxeW/lHy2R2IOCCOn9autqFvCgYX87gdAtfRZfjo0oyjzdb/eeFjsG21Jq3/APQHXGTkY+tUpdQtYWxuLn/Zri7rXrfULcxzSXYhVlG7zcEnPsKYdYRblVjsme3O4vJI5GPSvUWcW0UWccMBHebOZ/aGvo7z+x9qkFPN75z0ryuxb/j6/693/AJV2nxZ1Bb42J8pYtm/hefTvXGtGLeeeMPu/cHnHqua97CV3VoqT0v8A5nzOa04xrShH+timxza4/wCmn9DTLr7yH/YFOb/j2/4H/SkkXfKi+qgV6EJWPNlAgz9KKTb70VrzmHIKp/0Z/wDeH8q0YZMXFwfSzK/+O1mJ/wAe/wBX/pVrfiS4949v6CvKm7nqOndHafCyTyXlm3EESKNu4gHg9uh/GvT7bULqSRoWlSFU/jiIyPXJPBOK8r+HtwLfT7li8anzQQHQHcMc4z0rr7bUrWPBY7wSOMAAfh618zmF5VZWR9dgJ2oxVzpFt7qdZT9r3JwN27JBJ4H1Naug2Jth+8nDvn5hnoR71yH/AAkEbZjVi3oOn9avWWuPGMFpUXOdp4ry6kanLY9KnV1PSrWSO3Tc1yCx6jOea1ba9Xyc+cD+NeXpr3mMEzzxk1qWuqR+TjzNhPtmublqRIq4elU1vqdxPdKrhxKoHfJqlfOrruju0j+ozXOx6s3mf63YhGCQMgfQVntfGG5Lf6yPJ46A/wCFU4yloZwioHf+BLGPVPE8NpM63MRVmlBJACgc1r3ttbwX0y28Kxxhm2gL0HapfghaLBpWp+JLrCfaGMMGegUcn9cU68WSSfzF2sSWY4YdK8nNIqMYrqduXVW6s23otDI4k+8F5PIx1qj4mg/s3WtL8mXfGZgqhVzgEdPbvWrHGzmQEAGP1IHFaPha10/UPFeniZc+REZV5yDIAa5MDrVUe56OPaVNz/l1/U5uHy1Jyq7V4BwB/wDrrmNQaztfFoe3tzFe3qeVFKwYq+OSPSunuyi3d1bxMGRZnwR3G6qk1vbzTwvIitJA2+M4xsP/AOqsebkk+b0PTjBTgnH1/rzKuv8Aha41Lws09teu+qhyWiJ2pMuOg9CPrzXilzNcWsslrctcDY5G1UwUI/hNfRsJmmSOOKM7lOemOPc1558WtJtv7PGtW8YLpIIZ7jcBlv4dq9Wx3PpX1WVzprDRb3Z81mUZKtJ9DzFbxQyx/Z5Ejdg4JOMEdKuXVwPMWZleU5Bzv/oOMVQmM10pLFNoI3sBx9cVWVbiLmSVQAeuCa9RRTd0eU6rtqYvjGZJBDtwDvYkBMdf51jztm5kPrF/7LWx4yMzLbySLgMTtbHUVhyH983/AFz/AKV9Fg3akj5vHx567f8AXQgb/UH/AHv6UqAm4g9wKaf9Qf8Ae/pUtou6/tF65Kj9a9HmsrnnyiU2+8frRROu24lX0dh+tFaKojPlGr/qk92NT/xT/l+tQopxD7k1MOkp9W/rXmykeika+kMwtAobABzW7p0Mk0YuJZiLNZVWdkJJjz0J9AfWsvQrNr60Ij8s/Z/nkReJHQnkj+9j061f+22tsD/ZjXUIl3JKrPkFO3H5da8utrJnqUbxijRnNvC8Js7x5o2XLBkwUOenv9a0La7/AHm1hK/Hb1rnoJwoIGOnFSQXcisNr8+tcU6fMd8KyS3Ort7kNxt289K2ba4jCBtp+lcpYXRlBDAIcZyPWtiGdjgKxwe2OK5ZU+hvGot0bD3G/wC7kGpWntTaMhhkExA2ybuAc88VjpMxJO7PrUtvPEtzAZ2YxB1MmOTtB5xUumYyq6n1Z4T0dovhpp2kLGyM1orlioPLfMf515tqmrWNneyW9xfWMDxOUbeJOMfRa9d8LalDqtvbXdhdLPYNFmB48bSoGMEdmHcV5J8TLW3t/HOoyRxp84VnOOhK142aUYuKqS9DuyWrPnlST31Kug6o2r60LRbVcztstZFYsJjn0OCo9zXong59DNxMtvqMDXenrIJbaPYXQngsxXJb046Vx/wZsbe68UeaNjfZLd2TA4DNxx781wfwo1V9N+Lt3FJOSUku0hi3BfOkLNhM+p96WX4aPI6qRpm2Jlz+xvokjs760tYdTle3vUm8xywXJGCeuM1XIkWbcsywy/wsZAhIqb4krHewWN/LEbaVt6yIu5dpz+defRQRf6R5l1cv6KZ3I/DmvJr0LVGmz6HC4lzop23Ot1bVLOxs5ZNT17y4VGWUSl2I/ugDua8y8ZeNNM1yHyWkeGKCIm0hVWwjf7R/iY+vQUnjU2t7otkzu9tAJSgeThQ4UkEn+L/69eZXFw284IIyeQOtfWYPLFTgoyk3bXsfMZhj+ed0kkasmrM8eGLAD+Fe596pfbpWmDO5ALjdk9qzjMVX7+4Y5FQNJuXb717lPDxR4s65q+Krq1udGtGtpBkStujZ8svHX6VzhP74/wC5/SpLjmM9+aiAzOB/s/0r06K5I2POxE+ebkMJ/wBHP+8P5Vc09P8AibaZn+Nk/wDQjVNVzYu3pIo/Q1pYMNzoMvQMitn6SGtKlSysvP8AI4aiMzU49mp3iH+G4kH5MaKfrbf8Tu/PrdS/+hmit6c7xREVdJgkYH2b5u3P50gT5G56tVtYeY/UDpinpAdv3e9c/sJdzuUvIrpHMW3ICMDqOKmijlz0NbOnWuIjlfvVaXT/AJA39K5JxaZ1Ri2jJhSTjrVqJGz3rSjsVB6H8qt29iAc7ePpXLJGyg+xRtg4I61pwtJxyanitUHRauR2/T5a5pI0VKRWV3xnJqQSNirIgA4xSmEBcYrJxD2cj2z9k65vDNrkJumNrGiOIC2fnJ5YD6DFZ/i26k1XXNRuvMZTJM4GD0A4A/SqPwGvtP099U+03YhuJQghjVwrydeFyQP1p0oYy3TYIw7ZB5Iy1fOZxJ3ij6DJKXK5SfZHWfCe5t9Je6MjOjT7Yo5Su8KfQr1NfO/i8TQeLtWUOwdL+YhgeQd5Oa9Z8S6/rOgeDwulyi0e4mGbhY8ygEEYVv4fqOa8jaIys8jszOxLMzcknuSa9HKaMvYKT6nn5r72JlY9es9avvEfw70m41CUtMJniaQuWd9gADMT6/0rKit4kM0z7sJknB6gVF4GvbabwjHpu/bcW1yzbMcMrD72fwxVm6kgs7S7nvN3kKDvCck8dB714ONpyWMlDzX4n0eAklg4y8meK+KNb1HXr83F3LmNMrbxKAqRJngKo4Hv61huH966SO1XfynHbioXsc87P0r76FNrQ+JlzS1ZzMiOKjIf3ro5LDK/d5qs1i47Z/CuuEGYST7GGwbY2fbFPhjU3sWTgFOfyrSuLRlTle/pUCwsJlO3HFdUaE2tDkqSto0UYo/+JFcsSNwnjwPwNW79v9G8PnIykRB5/wCmlOWA/Ypkx1ZTUtzCWtNLwv3Nw/8AHhTlhptr1f5HHUkYushm1e8YYIM7nr/tGir+s2xXVbobR/rT1+tFdNOhPkQqc1yI2I7dS6jtj0q1DaRFefWiis5ntxSNa2totqjmr0VtF5YHOPpRRXn1EdsErEq28O77zfkKu29rb9WZsewFFFcVXQ3ikWEtbXOdz/kKnW3tuzSfkKKK52bpIXyLcHGZPyFNmt4CoK+Z19BRRWMm7hyrsRRRRxypJHv3qwK9Oua7eGSaRomkbmRiZOgy3XtRRXz+evSHzPXymKvL5HJ63qOo38UljPfXD2azFkty3yKR0IFZcdmu1lwenqKKK9+klCCjHY8ipFSk5Pc2vBdsYdX3Jn5oyDkiretx7vDnkspPmXDZwe2SaKK8bFa5lBvvH/249fDq2Ckl5/ocx/ZceM7D/wB9D/ClXS0VG/cluO7j/Ciivo+eXc8n2UbbFVtPBH+oH/fdQSWKj/l1XI/6aHmiiumE5GEoRKt5aYh5t0HPdqy5Lfa4HlR/nRRXpUG2jirwV9iMQDYwMa9uBStEnl2/yDhjx6ciiiunXe5xzS7DNVjiXUZwFyN3rRRRW1OT5FqZKKtsf//Z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72" name="AutoShape 12" descr="data:image/jpg;base64,%20/9j/4AAQSkZJRgABAQEAYABgAAD/2wBDAAUDBAQEAwUEBAQFBQUGBwwIBwcHBw8LCwkMEQ8SEhEPERETFhwXExQaFRERGCEYGh0dHx8fExciJCIeJBweHx7/2wBDAQUFBQcGBw4ICA4eFBEUHh4eHh4eHh4eHh4eHh4eHh4eHh4eHh4eHh4eHh4eHh4eHh4eHh4eHh4eHh4eHh4eHh7/wAARCAD1AK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zH8VPiPbabA83iK4km3LvzFHzz/u165pXjzVbqO23XkoYoDJkDnj6V4npkKSahCkiBlzyDXoGlhReRbRgYr4fF5viKUbQeu59jmOWUYu6VrIPHfxJ8V6f4iWysdYnihnjyhMa/Kfbisbwz8SfHk4urW/165Lof3cuxBkf981teNbCG5sPtHlKZYujY5ArgIj9muyxJ2tXs8P577atGVZaPR9j4PM6c6d1Bk2u/Ez4n6XeMreKrtoifkPlR9P++a7HSvGXxGvfDkOoDXZ/NIyyhEzj16Vxut2KahYtE47fI3vVLwv4z1Dw/azafdwNOYmAjJHGK+/zfD0ZYbmilG3VaHJlmJnKfK9Wd1qPxC8bQvEqa/crkgMCif4VuWPjjxS0BebW5uOpKqP6V5/4l1CG6gj1HyRANodx2rn9POteMtT+yadIY7ZRl3x8sQ+ndq+JoSnzN810fR1afMkkrM9Mvvi7qduSq65dOORuWJcZ9uOaxJfix4ruIZPsviidXydo8tAf1WtzQfhrottbRb/Mu7z+Oefkk+3pT9c+GNrep5asEDDkxjBX6VdSbls2Onh3DcxL/wCJvjsaJbmPX50myN0gjTLD8qW6+JXjpLm2VfEVxh/vDYnP/jtcB4jt9W8I64mg6xIZrOTH2W5OMEZ4B/w7VrXy4vLX61x1alWD1kzaMIPodXH8SfHRv5I/+EhuNgTIGxOv5VBH8TPHhtbhz4juNysdp2Jx/wCO1zkQ/wCJlMf9iq0Y/wBDuv8AeNZe3qfzMr2cOx1c/wATfHi2ls6+I7kM5G47E5/8dqaH4l+OW1YQnxFcGPb02J/8TXFT/wDHnaj3FWbcf8Tkf7tVCvU5l7zFKnGz0PUU8deLimTrc+f91f8ACsHWviP43t7tUi8Q3CqQeAif4UxB+7Fcv4jH+nr/ALpr0sVUap3TPOw6vUsy+fip8Qvskz/8JNchg3B8uP8A+JpknxW+IS3EC/8ACTXOGXJ/dx8/+O1yJ/48pv8AfNRTD/S4P9yvL9vU/mZ6Spw7HZWvxW+ITeZv8TXJw+B+7j6f980VxVt92U/7dFaRq1LfEyXTh2PQvh5pp1DUDNqUbWiR53Bq6sPaQ37Lb3EckStjcDxVW2tx5d1H6kZrPttNh+x3lrtwrMD8pxXnYrBU61PlSs+53zx1WrNym+ljqNREc1jKhdcMp5zXl2ptHHAzs6hUbls10Nlpo/sy4tHaVlEndznFRafpluuky2/lLtEhxuGa5cDlzwzu5XPLxOGVdrWxbuNS0ubwHC1rHuuTwH2965+e2WbS45ZI13soLnFa8FqiaUkW0BVLcCo5Ix/Za8fw19BWx1atBU5PRCoYOlRfNFanHfFCdrfw/Zwx53XEoQAd+OleifC+zj0fQILePHmOgaVvVjXnvxbhc6ZoUio237WFDYOMleOa77SLuHSreBLgl/kChV5LH2qoO1JG8Y3qM9H0+Q7xlT9cVreYuzdn8a8+0rx5pMd8tjeW15ZSn7omhIVh7N0rr7zV9Nt4ke4uI4d4BBdgM5oUjeSucj8YtDg8ReE7qLyg11Apmt3xkhl5x+NeM+FNQbULO3SUky28nlsT146V9B3V1aXMDSW1xFMvQ7GzivA9EhhGr38kC7UN8wxjjioqS5qbuZSjaaaNhV/0+TH9yq8Y/wBEuP8AeNW1BF9J/uVXQf6Lcf7xrgbNLFef/j2tvqKs23/IYB/2agnH7i2+oqxbD/icIP8AZFOm/eQpr3TsI1/dj6VyviQf6cP9011yqfL/AArlPEg/4mA/3TXrYz+EeVhf4hzb/wDHhL/v1FKM3kP+5Us2fsUmP79MkH+mRf7leUeqQQcRP/10opY/9Q3/AF0NFax2Ilue2W4/fXH4VFariW549KtQD/SZx0+UVHAv+k3A9hTZJThXmdR/eFQWy/uphj/lpVyIfv7gf7QqGAcTj/bqCiii/wChN/vNVYrnSV/3TV6Ff9Ecf7bVXC50pfoaRRzniTT57i0t182aSN3jyjv+7j2/MCB68frXYWehWHiTQkE7yRzr0KOVPuKzdVZf7CCNDuyoIYEfLj1rT8FXXk2kbMwAOc57V1xd4IpP3jPPgSytLcBYbneLoTI8s7PtP9xc/wAPt71u/Ebw9NrEUC29wbVoYgqnyg67j03Keo4p3jq81lrG2udC+zyzRShhHIcA/wCRmtfw5favfSzTapY28EaxqFEcu7dnr27U2tDVGD4f0fU7FXkuWtzaxpjekQiLnHOVHHXpXDPpY00Wp2zBrqZrhi4ABL84XvwMda9h8QP/AKAUTo2Bge5xXnnjbjXIYBgLAQoHpx/+queq7RsDSerMIf8AIQk/3arhf9HuP941dVf9Pf8A3Krkf6Nc/wC8a5bklScfuLb6ikmvbWx1NZbqQIoXPvVbxFeLp+g/bCRujA2A927CvM7C8uvEWs/Yla8vrqZ8+XF90fX2rrwuH9p7z2MK9TlXKtz1xfiVoDSNDClzKVHUKP8AGqF94j07ULxWDNCxXAWTjmuj+HPwlFkn2nUIWJYZKtgYNZvjf4c6hYxSzqq3UDksNww6+gyK9OqqdSPKzihSnB8yMSVf9CY9i/FRzDF6n/XOsvSNSjkU6aZJPOjfb5cnVfati4H+mqP9ivHq03CVjvhLmRTiH+jnH/PQ0VJEuLb/AIGaKuGwpLU9uX/j8l/3BUcPF5P/ALgp6kfa2946hjP+nSZ7x1LYiKL/AI+Jx9Kjt/vXHu1Sr/x8zf7oqGJ1VrlpGVFGCSTgCluMhh/1Eg/2zVeMZ0r8WrN1HxZoOnRzrLfJK+44SL5ifx6VxWrfEGaSwktNLt/IBJ/fOctg+g6CuujgK9XaNl5mM8TTh1OwS/bVtYHhjT4DPLHp8tzdTA8Q7R8ie7MxHHpTvB9/FNbLDI+18EbfeuB+BGutpPxSt0uJCbfVgbSV2PR2OUb/AL6AH416R8TvB97oupNrWlK0cDtvkVRxG/qPY/pXo1sEqNNKPzOajinKp72zG6ifEWm6gfs2p6Ysb4ZPtUTAKPTIP9K2dL1bxDJGfOh0qRUIy9lOxG3vww/rVDw34y06S0jh1aOPzkGGEgHzVpaj4k0xrQxaLDHJM7AKsS964Hex6qqR5LWJPFepSw6cqW8u2XIYEdq5TUXeW4glkYs7Nkk9Sam1CSRvttvcSK1zaTvbzhTwjqcEVBefetvqP5V59aT5mn0CGquRKv8Apzf7lQAfuLn/AHjVhBi+b/c/rVcf8e9z/vGsblHmvxpvZ7XT9NjjYhGDEj3GK6T9m/S7GztpPEOpzQQtNwJZWChQPc1S+KmirqvhlGjUG5gIeMk44P3hk/54rkdW0O5sPC2kyzhniuITKFzgI2OV+uMV72XQVWkoXsediZOnPmsfZfh3WtH1QMmnapa3ZQfMIpASKu6jJp8zDTZp4GlmGFhLDc30HWvl/wDZ7hv9S8cWdnZrHZ2kURluPskYRsY2gs5yTyen1qz8TNS1Dwr8T761uFuDcqyzW9z5zB2BAwyn+E9Rx0rqlg48/LzGSxMuXm5TmfjlpMvhX4hNNYMfJch1deQOfuk+o5rbsZ5bryJ54zHI8IZl9DVWaz1/XrW2uTHDHZz3LedlifMwN7Ek8Fhgc9fm61q3OPt3HA2V5mYRjBqKdzrw3NK8miuv/HoD/tmigcWKf75orkjsbSWp7KrH7aPdDVDVNVsNJc3Wo3UdtFsxuY9T6AdzVmNv+Jio9UNeDfFvXjqnjCe1WYeRYkwIoP8AEPvH8/5V04HDfWavLeyOXEVvZQuddrvxOPmyLotqACNomuP5hR/WuK1fXNT1aQtfXssuedgOF/IcVhW77kK8EjoatheAa+qo4OjR+CJ49StUqfEwL7lKmoFmQSeS4ZDzgkZDfQ1Ky9etQwqzO6NyVOR7g9K6GQkQSzy293FcWrGN4nEiOOoYHIP5ivvTwi9p408B6ZqrKjR6haK8gxkBiMMPwYEV8Izw9+v0r6Y/Zdax8UfDvUfC+qiWZbGf5Y/PdR5UoJ6KR/EG/OuPER0ubQZN4y+F9vb3xGmatplwrHJsmkVpox6qucke1dV8NPhvFYmPU7+HasR3Roy7SzDocdh/OvGPjX8LU+H1xF4k8My3f9l+YFmjZz5lu577hjj3ro/2cIb7VvEd7LB4l1S0lht47hIRMXhuFJIbzEb72Pl54PNcjwEGvbJ6djqWKlb2f4nEfF5dR8H/ABd1xLeQ/ZtSkF6EblWL/e/HcDVnSfEdnq728WPIuAwzGx4P0NdF+13p8kesaBqkqKJJY5YHZfukjDDGfxrwl5mQ70Yqw5//AFUVsBSxMLtWl3Ip4mdKVlse1njUG/3Krj/j3uD7tXnGleOr6zdWvV+1oAFbPDbfY+v1rvNIvoNT0M39q26GXLL6j2PvXzWLwVXDP3tu57FDEQrbDNTtlurSO3bGJMLyOOma6TwXpOk6pY/2PrNmtzbqoAVumQMZHpXKeJknk0Yx2zlJ8BomHZhyPryKyvgV4zmm0kR6k7tPbTtG0rHJbuM/gcfhW+Dk1SbjumOok5KLPZdE0Ky0W+MfhW8sNKt9wZ41iDO5AxgsTn866DWfCei+Ilil8UR2mqTwlvIk8sKyqeduQazdFsLHVphexm0MjdS8QOfxro5rezsYgyLCjnjKLjJroc5fFfUhxja1vwOY8aWdlpfhG5+xQQ2ttbQGGGJFCjc7AcD1rxmUf6Y//XOul8fa1JrGpqVZhbRybETPBwTyR+dc3P8A8f0v+5XnVanPK5rFWRWJxYx/7xopso/0OL6miqg9BNHqGp6hHpqvqE/3IYnc++BnFfM+riPUdRuL2VVMlxK0rEcEFjk/zr2X40an9l0COyRsS3UuCP8AYXk/rivGWj3H0avoMloJU3UfU8fHzvNR7DYUlt2Vg5dM9+orXtpA5K55FZkUrRYWUZT19KkEohv49uSkiYB969lOxw2NI9Pqahb5WWUA/KcN9DU5VWUntikRV2kHpiquArfMuMV6r+ylrP8AZfxRSwkbbDqlu9uR2Lj50/VSPxryeFiFKHqnBrW8I6o2i+KtL1dWwbS7imJHorAn9M1lNXRUdGfYf7RVxHbfBzxBI0KSNJAkShhnBZwM/Uc187/szaymnfEjRpPOcQXu+wdCxwrMmQOe29R+de+ftGyLP8LTsIaKe5i59VOcf0r5SS2n0qxa4syYrmGdZoXXqrKcgj8QKrDU+ai/MqbtI+gv2w7NZPBWl3W35oNQAz7MpH+FfLFxjyGHtX058e9dj8SfALRde4Vr57eYqOzkfMPwIavlq8mZYJMdccVjS0jqN6sy71+oFeifBa4kbw7qds7ZSKUMg/3gc/yrzKfIiYt1716T8Fs/2LqzFRjdGuffaSR+teXm3+7P5Hbgv4yO6uhn7KPcfyrK8OeD1g1PV2sYSYbmZZgg/hYj5se2a7HRfDd7rMcV0oaO2iwS+PvjuFrvdE8PRadPugXIZAD3yfWvEwdOaXN0Z6dWavpujgvDfh/xDHdiOO5ls4c/Nnrj2FekQ6XHaWslw8s1xLFExDytk5x2HQVotYFmEgjPp9KvRWbtAI9hwQSc88V2KGpE6raPmmXJhty3Uvkmq83/AB+Tn/ZrtPiboml6NqMIsb6I75CXtQctCPXjoM9jzXEyMGnuJFOVI4NeXOnKDs0dnsqns1UcXZkM2PscOaKbef8AHtAo9KKuGxgzP+NF39o8WrahsrbQquPduT/SuMkjDKMcVq+Mbz+0PGGo3IYENcMq49F+UfyrOHmKfuZ/GvssJD2eHhHyPna0uao2RLuQgkbx0OetUNV8mAJLC+NrqWTPA57elaTFmGCjZrn/ABRJho18vDYyW/HpWs3ZExR1VrKZIh/OpkwGO4ccVlaNc7raIk4yK0d2Wy2MZ7VaZNhz8OJAflPyn+lPUAcdaYSGXaejDrTYW3KM5yOD9aTGkfUWsat/wkn7MmmXxfdNbrHFNzk74nCHP1AB/GvENXfzLNkAweM/5/Kuw+G2prL8D/GGls/NrcR3CjPaTav80/WuLm3GMZ/unH5CtcLpFrzCerNfxNrpm+AXhvRTkvBq1wrc/wAKguP/AEYK8mvP9Tz0J5rd1S+na3Olsf3MErTKPRnAB/RRWDqLKkI3dOtY1UlJmkNTNFtcahcLZ2aF5G6noAPUnsK9I8H2c2hWBjhmw8rb5iBkOe3B7AcU/wCGfh+3udOKxxMby4jMu/cB0Gec9h0+prfitY40VmYbm6ZUspHue1fPYrEe1fL0P0nh/JaNKHtKqvNr5K51WmfEjxLBCsIWwnRQAA1vswv/AAEitCD4j+IAf3drp0ZbOxTG5Gf++ulcTLE6xNvkTy/4eOGJ7CpTttYUEkjK7KGbPKjHaufml3PdllGCbu6SO1ufiZ4pYBI5LWPJGPKtQ28nsMk96r3EnxK1hjHNb+IGVwNyrC6Jj0AUCuJ0/Wo4tYtTbArsnQDH3QAwOa+4o23IrdiM100KftU7s+ezjGUMplBUaMXe/wCB8hn4e+MpkMi+H9UZyfuvDj8eaiT4YfEGRkZPDF4oAIYMyLnn3NfYdJW31OHVnkS4uxT05I/j/mfL6fB/xPdadbPJoskN183mo06YHIwRz39O2KK+oMUUvqNI82ed1pycnCP3H5kbzJdtK3VnLH8TV54lYlifc81QiXLZrVi2sgZiAR617vQ+dMyWN4ySGbb9aw/EC7poCeeoOa6qRY8ENNFXNeIwivFtlSQhv4aynsapljSiVRe2OK115GegrIsD+7rRRtqbsE1Segi2hXGN3FIgEcvU7X9fUVUWR+AqNUgSZl3M23HIz60xHZ+BNWWzg13TZGITUbFUUdi6Sow/TfVi/GLY4b7o/T/Irj7CZfOguFJ2h1Y469ea6XWpVt9OmmVjkIfz/wAmuihomwkclNMZC8xJO+Q4+g4/pWReSefdR2qn78ipn6nFaF3+5hEY/gUD8e9Z+lKJNctQ/QMWOB6A15+JqWjKR3YGj7StCPdo9m+HsMMn2eF1SVX3CSNjgKO2fyFR6vPJp2t3Vq80CyM5J8tiYs/xJz6H+dO8MrJ9mtF8oMgZdnJyz5OA2O3SrPxUVbq0tL1HjkfeI28pMIHwd3PUnP8AKvl+Z3P1KhN06iaE0K/05NWtG1iBjZKRvjTIUjt05qHx0dJutZkbQ2cWRAbGWI3dwN3OK5zw/I8V8YLjBjdSuGPftiteT7JnMcqj+8j8FfxrRS0sd/seer7bme1rX09bdzEO2KYKrFNpBJUe+a+/NJl87SrSbr5kCN+ag1+fWvXUCSkRuHwvbrmvvbwLP9q8GaJcf89LCFv/ABwV6GDe58RxYtafz/Q2ai87/ShB5bfd3bscfSpqSu0+NA0UtFAH5lWwy4U8A1aMeMqc4+tVrT/WcdatsLgKW8yMf7IXmvROYqTafDjdJCxHs+P0rB1eOL7VHFAGAHJBrYv7ZXAZ2aMn+Ik5rFeFYtQVELsp5Jc9axnuaRL1qjCPjqKuRTLs2tjNMiXacryPSrLwxypngGrswuXIGj29qWYDGP61QFtInzI1SpcSRkLKuV9e1MLDbM+XcSQMCEfLp9e4/r+db2rXSTaXaKPvSkbwD124J/lj8aw3Mco/dsA4O5SfWj7V5isrcCMFUGe7YJ/LAqoz5UwsUr12Zm9PWpvBUaza88hxtghYn1yeBiqGoykoY4vTljV74bLv1i5w2G+Rc/UmvLx0rUme7kkFLFwv/Vj2DRY2tZbJyhdwRhlyAq5BwaPiFIbqwsreMyiRcMUckBAoIAAPQkHn3pN6KI23bE2/NKpGJWxjn2qDxtNu1r7PI6ufJUMwAAdsckAHivnz9DwseeaucrIVjWPJzIO2e1Wcx3lscYS5Ukt6EdjimQ6TDKjSeZJEi8k7s5+nvVCayuopN0MnzjkA8MKtHoPmh0MzU45FnbcpPGM9q++fg5cfaPhb4ZlznOnRD8lxXwlFcS3915H2WSW4J2hYkJJP0FfafwN1KG1+Gmi6bdrLFd21uFkjdDuQZOM/hXoYR2bufD8TxUoRce56OcAUzzo843r+dVodSs5phCsnzt0BGM1b2r6D8q7077HxrTW4B1JIDAmisDxVfX9r5a2sI2k8vvAyfTmik5WLjTbV7n512pwRWi80MahpZEX0yMms0J5V0YW4KOVP1BrUQKEDBAzY4FelfQ4jNu5nkO61s5ZTjiSQYA+lc2vnf2nI0km9t3JzkV1l+lxJA7SsVXHCL3rl7SP/AEhtvZjxms5bo0jsbdm27G7r6VbVQSB71RsgQ+TV+P7/ANK1RDLCx9sc+1OaGMJ8/wD+umKSM4pXcAbn5xSGis1vAAZGBVfWsu1HmO8oGE3MBnO773/1hWk++4kJbIQdBmqxjWFnRem4n9BUSNImfqO1I225zWr8MoxHqc7O2OFc+vGeKzL0Bq0fAk5XUr1I872jVEwM4OTXnY1fu2e7krtio/P8j0pJxv8AO2gzgYUDlMZ6YqtcK1xcNvLySAbi57DNTWyGOJM85znPGKtxoJgvHmBc+YwyD+XevAtqfqVFRpxSMlYo7TLbTIinKrnqaq3d0u5pPKfdkhg2Mj0/CrGoSxi/aBsRx8Lnsp7VjGRlvUkk2sfNAcZ4PNaIVWpaN4npPwk06PR5b26vFH2i7iH7oHLFc8AHtknn8K9e8ETb7iQ/2ZcMmwDLE4U+nJGRXk9jctbX6XCPF5Ug2SDrhT3FdJa+KtB8OTpFfa3cwhsZCndlPUADNdnMo6H5xWVTE1HK12z2nTQV1KBlSGzYuADjJ57fjXbhh7/lXyz4o+OmjaVYn/hEY5rzVQw8ue8tiY1GeT8xB6Z6Vy1z+0p8TVtXmjXRvl/6cif/AGat6eIhFWZzTyjFVVzKNrdz7HvrO1vFVbmISBTkZ7UV8a2v7SHxQubeOSP+yC5GWH2PGPzaiq+tUyf7CxfY8y8b2psfGusWwGAl5IQPZmyP0NNtZl8sZxnHQ1vfGS0+y+ODL1F1bpJk+oyv/stc1a4KDNenhp89KMvI8GrHlk0Rap5ksThpUC9MLk1zlpHJHeyqnygH7rCurvBBDEZHjDMfur0ya5eBvK1CUSk5YA8irlugjsatvIwzlGHuOatxSgnbnr7VTtiC2Vww9jVlCcheMZrRE2LRYqOmKgldpG29qnbt3FMdVGeDSY0EW0DHFV9STy7hT/fjViPz/wAKSWObzS8cxQFduB296i1yV1vUUgg+THg+3zUP4WWtzOvGwhb2rX+FVukt7d3rSqJAQihm/HpWLeMTG2fSuo+ANvBN44nhuI0khexk3KwyD8y4ryMxny0JS7Hs5PXVDEwk1c7TbPw5QlepPUCrEV3tjKNGSrD5lcjGK7Cbw9ogDFbTAzk4kb/GuN8bz2zMthYwrDGzZdgOXx7+lfMUsV7SVlFn6FRx0K8uVIw9dmW4nEkC+bKeCq4OR2HpWZbRXc+4/ZjEq/326844FbWm2yMTtXCqOcd6vWsKOZy3AXao9sV3I71TUmtTMtDfxOp+1XSkDbtVjjr6Vakib5pZBvJ+8WO4/UmrdlH5gEjDG+QgewyabfkbZXXjquPai5pCnCndxSKn2ZHHEacjPPpSjTY38yFlXJGSAOCKuaYouLC2b+Ly9pp0LYv4vcFCaRTaaM/S9Gggs9hWTg/I6HB2+horetB5bOp9eKKajc46rUZWsYvxqEkl/pk7Oz5jdN5x2IOP1rjLbcUBAH516R8VNPe48PrdcbrSQPwOqng/0rzW0bHDDNe7k828Kk90fkWOS9s3HqSyoud+Az+rHI/KsG4Urfh2H3jyfWulZN454H0rL1GwuJYJJreCSQQL5khVCdijufQV6M9DmiiLyFPzbfxHFTwcOPmJHuc0sPzQBvalQYIq0ItgnbUEhYtg1aT7vtTEUEliMUmCKd8xhsLiZfvpGxX644rnLTWH1KSP7QuLiKEK/ocHr+tdLreBYFegc4P0rg7E+RrW08bwV/z+VYzk07GkDbunyh9DXY/ARSfHjnsLOTI9eVrh7htwru/2eoxL41u5GYqsVg7MR/vKK87HfwZeh2UPjR7Xq9w0dvsX7zcfQV5nrUyyahKwOQvyD8Ov612niC88mGaUtkopx7ntXn6qZJUXrk8/1r56hG2p9/k9Dli5G5pwEWms2AGPOaLcFYTEp+aX/GpreLdaBexptmPM1WXukS4A9zW59DF2ZbVBGir2UZH4Vk3vDOPc1t3fyOn5Vi6h/rGPrVIb2uWNBylsq+g/rUbttugfSUf1qfSfliT3FQahhL07e7gj8qQR7Gk3DbqKQ96KuOxy1l7x0et2Lahot7aKuWkhZQPU44/WvL7HwXr58rzrVIRI2355BkfUCvZFAGKeqR+crNyBz9KeFxdSheMep+XujCrJcxgeEfhXayFZNWupJwMZjj+RfxPX+Velt4Z0i20GbS7Owt4baWMpIqJjcCMHJ6k/WpNJaIDYrjoPyxWldzKto+1huwcfWt51qlTWTOuFGEFaKPjy9099L1K80yT71rM0efUA8H8sVWYENXU/FRIYfiRrEcP3d6E4P8RjXP61zjqCK+hpScoJng1VyzaHRsTxUgz2/KoI+D61MsnTitDMzNdkOfL67QG/WuL1UeTcR3S87JMk+tdJfT+fPdSb/lxtX3xWPqdv5mmlh15rmk7s1SH3LddvIIyPoeldv8BZWj8R6tLj5VscH/vtcfyrgbB/O06Nj1TKH8On6V3nwWDQ3GqzYO1kVD+BziuDHfwWepl1P2laKO98U3G61iQNnzG3fgP/AK9Y2mpvlLegqTW5g06oOiRgfiTn/CrGjx7Ikc8bjmvFgrRP0jBQ5aaRrNiO1PqBUWkJiMyH70j5pmoM3lBR/EcCrlsixrFGOwAp3ud6VkLqZ+cYrJ1AfP8AjxWnfn5l+prN1Af6pvUimty5L3C1YfcAHY4qvqq7LuM9mANTWPADUmsDMsDf7LfzFDITsy7Fgnn0FFRKSFU+woq47GVVe8d0+8AKQOCQaScyR7Joz80ZBIxnIp03G/u33uadywUkdV5FcydmflydtS5YahC9hZyupWQHZINuOccfyrWivFaG5aMiTGdp9BtBrlZ/M8grC4+8HAP94HrWZL4w0q01jUre6v7eJ4LNXkjLDIYBgVHPLYxx16V0Qk5vRHbGrDl1Z43rmoQ6r4l1PU7YyNDc3LyIZBhtpPGaiRsjBFY1vDJDuNvM0YJyEIytSJe3Kkbo429SCRX1EGoxSPnJ+9Js1R146VU1e8W1tHIIEhU49h61EL8lfli5+vFYXiG6YQOWOCwxmiU9NBRiVdKuWufMYjCrHzn1JrU8nzLBo93GDWboUfl2LNt5Z+D7VuQ5FvyQazRZy9jut7mSKQFUbqewNesfD6Fbbwmsy4/fNJLnHJ7D9BXmF+u642r1Y4r2BYV0/wAMwW0fGyBR+JxmvLzCXuqJ9DklK9RyKJcz3THqGb9BxXR2qhWjQdFXJrA0iPfcL7V0UX+tdvSvMkfodCOgj/vb1E4ODk1eT/XD0Gao6f8APcyyHtxV5B8xPoKlM3kR3/8AAfeqV6P3Y9jVu9bKj61UuDujx7VRo/hJrIfuV9cH+dO1Jd0cTY6OVz9cf4U20G2Nf93NSXhzaE+kin9DRfUx6jyp2L9BRUwXMMbe1FaR2Mqr947hlDSMQM46VEQRj9KtMu35ugbiq1yBuYZ4U5rlR+WshYjb8vUg8dq8M+JCJ/wneoFVGCyN/wCOCvd4tokHGe+DXjHxZszb+NZZwu2O5iSRPwG0j9K9LK3+++RzYj4TmFHysfQGqCj5TV4t+5kP+yaz0IK177ONC/jXP622+ZYz65rel4jJrG1m0eI2dw2dlzGzr9A5U/yrOb2RaRpWaKLRAo9xWki7YenaqmnoDbx4IOBVqWRViJzzVJCuYtvGLjxHZwdVedVP0zXrnitowqxR8KW+Ue1eS6K4/wCEntnGCY23D6ivTNUn+0XUfzZAUH868THv94j6/IKV483mW9Djx8x7CtJm2wsfaq+nKq2rHucCln+YiMH7zAV582feUVZGhp67LVT0LfMatJyj+tRrgIF4xipEKrEx9KETJlO4+5+NV35AqaUhouvO6ooxnjvQdC+Emh+Vf+Aj+VPuubGb22t+oqMcEj0AqbAe0lX1jNDMralqyO60Sio9IZTbAEiiri9Dnr/GfZB8MeHSADotiR/1xFNPhXw2Tk6HYZ/64LRRXvezh2Px3mfcT/hE/DOf+QFp/wD34Wqmo+AfBOouj33hXSLlkBCmS1VsA+mRRRTUIp3SC7Kp+GHw72lf+EK0LB6j7En+FNHws+HH/QkaB/4BJ/hRRV3YgPws+G5GD4H0Aj/ryT/CluPhd8ObiGCGfwToMkdupWFWskIQE5IHHHPNFFIBE+Fvw4Rdq+CNAA9BZJ/hSt8Lfhyww3gjQT/25J/hRRTuwI4/hR8NI5RLH4F8PrIP4hYpn+VWv+Fc+A85/wCER0bP/Xov+FFFS4p7o0jVnD4ZNEq+APBKrtXwrpAHoLZf8KP+EA8E7g3/AAi2k5HQ/Zl/wooqfZx7F/Wq/wDO/vY//hBfB3/Qs6X/AOA60f8ACDeDsEf8IzpeP+vdaKKfJHsH1qv/ADv72N/4QPwXjH/CL6Vj/r2Wj/hA/BYPHhfSf/AZf8KKKOSPYf1uv/O/vYv/AAgfgz/oWNK/8BloHgXwaBgeGdKAxj/j2Wiijkj2F9ar/wA7+9gngXwagwnhnSlHtbLRRRRyR7B9Zrfzv72f/9k=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66574" name="Picture 14" descr="https://powerpoint.officeapps.live.com/pods/GetClipboardImage.ashx?Id=5f4324c9-319f-4587-b883-e082902a60f3&amp;DC=PNL1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0"/>
            <a:ext cx="8784976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     </a:t>
            </a:r>
            <a:endParaRPr lang="ru-RU" dirty="0"/>
          </a:p>
        </p:txBody>
      </p:sp>
      <p:pic>
        <p:nvPicPr>
          <p:cNvPr id="67586" name="Picture 2" descr="https://powerpoint.officeapps.live.com/pods/GetClipboardImage.ashx?Id=55a99013-83a6-4628-8ff6-a3a87a910c27&amp;DC=PNL1&amp;wdoverrides=GetClipboardImageEnabled: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6632"/>
            <a:ext cx="9144000" cy="6336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9144000" cy="6540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Школьная инфраструктура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699243588"/>
              </p:ext>
            </p:extLst>
          </p:nvPr>
        </p:nvGraphicFramePr>
        <p:xfrm>
          <a:off x="755576" y="1124744"/>
          <a:ext cx="7423180" cy="5332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4222"/>
                <a:gridCol w="1000132"/>
                <a:gridCol w="1928826"/>
              </a:tblGrid>
              <a:tr h="415654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</a:t>
                      </a:r>
                      <a:endParaRPr lang="ru-RU" dirty="0"/>
                    </a:p>
                  </a:txBody>
                  <a:tcPr/>
                </a:tc>
              </a:tr>
              <a:tr h="502925">
                <a:tc gridSpan="2">
                  <a:txBody>
                    <a:bodyPr/>
                    <a:lstStyle/>
                    <a:p>
                      <a:r>
                        <a:rPr lang="ru-RU" sz="1800" b="1" dirty="0" smtClean="0"/>
                        <a:t>Учебных</a:t>
                      </a:r>
                      <a:r>
                        <a:rPr lang="ru-RU" sz="1800" b="1" baseline="0" dirty="0" smtClean="0"/>
                        <a:t> кабинетов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</a:tr>
              <a:tr h="502925">
                <a:tc gridSpan="2">
                  <a:txBody>
                    <a:bodyPr/>
                    <a:lstStyle/>
                    <a:p>
                      <a:r>
                        <a:rPr lang="ru-RU" sz="1800" b="1" dirty="0" err="1" smtClean="0"/>
                        <a:t>МФУ\принтеры</a:t>
                      </a:r>
                      <a:r>
                        <a:rPr lang="ru-RU" sz="1800" b="1" dirty="0" smtClean="0"/>
                        <a:t>  для организации</a:t>
                      </a:r>
                      <a:r>
                        <a:rPr lang="ru-RU" sz="1800" b="1" baseline="0" dirty="0" smtClean="0"/>
                        <a:t> учебной деятельности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2/11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800" b="1" dirty="0" smtClean="0"/>
                        <a:t>Ноутбуки для учителей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38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800" b="1" dirty="0" smtClean="0"/>
                        <a:t>Интерактивные </a:t>
                      </a:r>
                      <a:r>
                        <a:rPr lang="ru-RU" sz="1800" b="1" dirty="0" err="1" smtClean="0"/>
                        <a:t>доски\проекторы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14/17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ru-RU" sz="1800" b="1" dirty="0" smtClean="0"/>
                        <a:t>Видеокамеры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</a:t>
                      </a:r>
                    </a:p>
                  </a:txBody>
                  <a:tcPr/>
                </a:tc>
              </a:tr>
              <a:tr h="415654">
                <a:tc gridSpan="2">
                  <a:txBody>
                    <a:bodyPr/>
                    <a:lstStyle/>
                    <a:p>
                      <a:r>
                        <a:rPr lang="en-US" sz="1800" b="1" dirty="0" err="1" smtClean="0"/>
                        <a:t>Wifi</a:t>
                      </a:r>
                      <a:r>
                        <a:rPr lang="ru-RU" sz="1800" b="1" dirty="0" smtClean="0"/>
                        <a:t> –точки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</a:p>
                  </a:txBody>
                  <a:tcPr/>
                </a:tc>
              </a:tr>
              <a:tr h="717431">
                <a:tc gridSpan="2">
                  <a:txBody>
                    <a:bodyPr/>
                    <a:lstStyle/>
                    <a:p>
                      <a:r>
                        <a:rPr lang="ru-RU" sz="1800" b="1" dirty="0" smtClean="0"/>
                        <a:t>Спортзал, актовый зал, столовая, библиотека, медицинский кабинет, </a:t>
                      </a:r>
                      <a:r>
                        <a:rPr lang="ru-RU" sz="1800" b="1" dirty="0" err="1" smtClean="0"/>
                        <a:t>каб</a:t>
                      </a:r>
                      <a:r>
                        <a:rPr lang="ru-RU" sz="1800" b="1" dirty="0" smtClean="0"/>
                        <a:t> логопеда, </a:t>
                      </a:r>
                      <a:r>
                        <a:rPr lang="ru-RU" sz="1800" b="1" dirty="0" err="1" smtClean="0"/>
                        <a:t>каб</a:t>
                      </a:r>
                      <a:r>
                        <a:rPr lang="ru-RU" sz="1800" b="1" dirty="0" smtClean="0"/>
                        <a:t> психолога, </a:t>
                      </a:r>
                      <a:r>
                        <a:rPr lang="ru-RU" sz="1800" b="1" dirty="0" err="1" smtClean="0"/>
                        <a:t>каб</a:t>
                      </a:r>
                      <a:r>
                        <a:rPr lang="ru-RU" sz="1800" b="1" dirty="0" smtClean="0"/>
                        <a:t> тифлопедагога</a:t>
                      </a:r>
                      <a:endParaRPr lang="ru-RU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 </a:t>
                      </a:r>
                    </a:p>
                    <a:p>
                      <a:pPr algn="ctr"/>
                      <a:r>
                        <a:rPr lang="ru-RU" dirty="0"/>
                        <a:t>по 1 </a:t>
                      </a:r>
                    </a:p>
                  </a:txBody>
                  <a:tcPr/>
                </a:tc>
              </a:tr>
              <a:tr h="415654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Библиотечный фонд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686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Учебная 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\ художественная литературы</a:t>
                      </a:r>
                      <a:endParaRPr lang="ru-RU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3 828\</a:t>
                      </a:r>
                      <a:r>
                        <a:rPr lang="ru-RU" baseline="0" dirty="0" smtClean="0"/>
                        <a:t> 3 379</a:t>
                      </a:r>
                      <a:r>
                        <a:rPr lang="ru-RU" dirty="0" smtClean="0"/>
                        <a:t> шт.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654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Образовательные ресурсы по Брайлю</a:t>
                      </a:r>
                      <a:endParaRPr lang="ru-RU" sz="16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1 843  шт.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316913" cy="2730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об исполнении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пфхд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2020г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879732968"/>
              </p:ext>
            </p:extLst>
          </p:nvPr>
        </p:nvGraphicFramePr>
        <p:xfrm>
          <a:off x="467543" y="928670"/>
          <a:ext cx="8208914" cy="530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4094"/>
                <a:gridCol w="1114221"/>
                <a:gridCol w="1688370"/>
                <a:gridCol w="2052229"/>
              </a:tblGrid>
              <a:tr h="82552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 плану (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тыс.руб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Фактически(кассовое исполнение)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Процент исполнения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6732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Остаток средств на начало года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43652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Поступление ,всего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32256,2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32256,2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67633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гос.задание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30564,8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30564,8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6690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иные цели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1484,4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1484,4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6690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429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Выплаты, 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64207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гос.задание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30564,8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30564,8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36690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иные цели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1484,4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1484,4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  <a:tr h="91725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Остаток средств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конец года</a:t>
                      </a:r>
                    </a:p>
                    <a:p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Собственные доходы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16,2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16,2</a:t>
                      </a: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  <a:tc>
                  <a:txBody>
                    <a:bodyPr/>
                    <a:lstStyle/>
                    <a:p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053" marR="91053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Нормативно-правовая база школы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8554261"/>
              </p:ext>
            </p:extLst>
          </p:nvPr>
        </p:nvGraphicFramePr>
        <p:xfrm>
          <a:off x="323527" y="3507824"/>
          <a:ext cx="8424937" cy="3241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3"/>
                <a:gridCol w="982909"/>
                <a:gridCol w="1614780"/>
                <a:gridCol w="3721015"/>
              </a:tblGrid>
              <a:tr h="7025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Уровень образования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Классы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Направленность образовательной программы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</a:t>
                      </a:r>
                      <a:r>
                        <a:rPr lang="ru-RU" sz="1400" baseline="0" dirty="0" smtClean="0"/>
                        <a:t> учебного плана</a:t>
                      </a:r>
                      <a:endParaRPr lang="ru-RU" sz="1400" dirty="0"/>
                    </a:p>
                  </a:txBody>
                  <a:tcPr/>
                </a:tc>
              </a:tr>
              <a:tr h="6147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Начальное 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1 - 5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АООП НОО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ФГОС для детей с ОВЗ (4.2,</a:t>
                      </a:r>
                      <a:r>
                        <a:rPr lang="ru-RU" baseline="0" dirty="0" smtClean="0"/>
                        <a:t> 4.3, 3.2, 3.3, 3.4)</a:t>
                      </a:r>
                      <a:endParaRPr lang="ru-RU" dirty="0"/>
                    </a:p>
                  </a:txBody>
                  <a:tcPr/>
                </a:tc>
              </a:tr>
              <a:tr h="614743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Основное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6 - 9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ООО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ФГОС ООО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614743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Среднее общее</a:t>
                      </a:r>
                    </a:p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АООП СОО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 ФГОС СОО</a:t>
                      </a:r>
                      <a:endParaRPr lang="ru-RU" dirty="0"/>
                    </a:p>
                  </a:txBody>
                  <a:tcPr/>
                </a:tc>
              </a:tr>
              <a:tr h="614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ООП СОО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 ФК ГОС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913" name="Picture 1" descr="C:\Users\User\Downloads\образ дея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714356"/>
            <a:ext cx="1928826" cy="2728356"/>
          </a:xfrm>
          <a:prstGeom prst="rect">
            <a:avLst/>
          </a:prstGeom>
          <a:noFill/>
        </p:spPr>
      </p:pic>
      <p:pic>
        <p:nvPicPr>
          <p:cNvPr id="38914" name="Picture 2" descr="C:\Users\User\Downloads\аккредитац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714356"/>
            <a:ext cx="1928826" cy="2728355"/>
          </a:xfrm>
          <a:prstGeom prst="rect">
            <a:avLst/>
          </a:prstGeom>
          <a:noFill/>
        </p:spPr>
      </p:pic>
      <p:pic>
        <p:nvPicPr>
          <p:cNvPr id="38915" name="Picture 3" descr="C:\Users\User\Downloads\мед. дея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613306"/>
            <a:ext cx="2000264" cy="2829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4670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428605"/>
          </a:xfrm>
          <a:solidFill>
            <a:srgbClr val="92D050"/>
          </a:solidFill>
        </p:spPr>
        <p:txBody>
          <a:bodyPr>
            <a:noAutofit/>
          </a:bodyPr>
          <a:lstStyle/>
          <a:p>
            <a:pPr algn="ctr" eaLnBrk="1" hangingPunct="1">
              <a:lnSpc>
                <a:spcPct val="50000"/>
              </a:lnSpc>
            </a:pPr>
            <a: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alt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altLang="ru-RU" b="1" dirty="0" smtClean="0">
                <a:solidFill>
                  <a:schemeClr val="tx1"/>
                </a:solidFill>
              </a:rPr>
              <a:t>Кадровое обеспечение</a:t>
            </a:r>
          </a:p>
        </p:txBody>
      </p:sp>
      <p:sp>
        <p:nvSpPr>
          <p:cNvPr id="24580" name="Текст 4"/>
          <p:cNvSpPr>
            <a:spLocks noGrp="1"/>
          </p:cNvSpPr>
          <p:nvPr>
            <p:ph type="body" idx="1"/>
          </p:nvPr>
        </p:nvSpPr>
        <p:spPr>
          <a:xfrm>
            <a:off x="457200" y="620688"/>
            <a:ext cx="4023360" cy="432048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altLang="ru-RU" dirty="0" smtClean="0">
                <a:solidFill>
                  <a:srgbClr val="002060"/>
                </a:solidFill>
              </a:rPr>
              <a:t>В школе работает  37 педагога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0" y="1124744"/>
            <a:ext cx="4716016" cy="3384376"/>
          </a:xfrm>
        </p:spPr>
        <p:txBody>
          <a:bodyPr>
            <a:noAutofit/>
          </a:bodyPr>
          <a:lstStyle/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Награждены: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Нагрудный знак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РТ «За заслуги в образовании» - 3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Грамотами МО и Н РТ – 7 чел. (динамика +1)</a:t>
            </a:r>
          </a:p>
          <a:p>
            <a:pPr marL="252000" indent="-252000">
              <a:buFont typeface="Wingdings" pitchFamily="2" charset="2"/>
              <a:buChar char="v"/>
              <a:defRPr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Грамота УО ИКМО г.Казани –  14 чел.</a:t>
            </a:r>
          </a:p>
          <a:p>
            <a:pPr marL="252000" indent="-252000">
              <a:buFont typeface="Wingdings" pitchFamily="2" charset="2"/>
              <a:buChar char="v"/>
              <a:defRPr/>
            </a:pP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Грантополучатели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конкурса  «Лучший учитель  для детей с ОВЗ»  -  8  чел. (динамика +2)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xmlns="" val="533806212"/>
              </p:ext>
            </p:extLst>
          </p:nvPr>
        </p:nvGraphicFramePr>
        <p:xfrm>
          <a:off x="4788024" y="1071543"/>
          <a:ext cx="3998817" cy="2612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724"/>
                <a:gridCol w="701547"/>
                <a:gridCol w="701546"/>
              </a:tblGrid>
              <a:tr h="6923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Кол-во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%%</a:t>
                      </a:r>
                      <a:endParaRPr lang="ru-RU" dirty="0"/>
                    </a:p>
                  </a:txBody>
                  <a:tcPr/>
                </a:tc>
              </a:tr>
              <a:tr h="62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Доля молодых педагогов (до 30 лет)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13</a:t>
                      </a:r>
                      <a:endParaRPr lang="ru-RU" sz="2000" dirty="0"/>
                    </a:p>
                  </a:txBody>
                  <a:tcPr/>
                </a:tc>
              </a:tr>
              <a:tr h="62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педагогов пенсионного возраста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29</a:t>
                      </a:r>
                      <a:endParaRPr lang="ru-RU" sz="2000" dirty="0"/>
                    </a:p>
                  </a:txBody>
                  <a:tcPr/>
                </a:tc>
              </a:tr>
              <a:tr h="62645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Средний возраст учителей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45 лет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500298" y="3714752"/>
            <a:ext cx="62151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lvl="0" indent="-252000" fontAlgn="auto">
              <a:spcBef>
                <a:spcPts val="7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" pitchFamily="2" charset="2"/>
              <a:buChar char="v"/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3929066"/>
            <a:ext cx="8429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252000" indent="-252000"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По квалификации: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Учителя  высшей кв. категории – 12 чел. (динамика +3)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Учителя первой кв. категории – 19 чел. (динамика +2)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Имеют специальное тифлопедагогическое образование  -37 чел.</a:t>
            </a:r>
          </a:p>
          <a:p>
            <a:pPr marL="252000" indent="-2520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В 2020 году прошли ПК по олигофренопедагогике  -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чел.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Экспериментальная и инновационная деятельность  педагогов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(наиболее значимые мероприятия)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7504" y="1484784"/>
            <a:ext cx="8928992" cy="4763616"/>
          </a:xfrm>
        </p:spPr>
        <p:txBody>
          <a:bodyPr>
            <a:no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</a:pPr>
            <a:r>
              <a:rPr lang="ru-RU" sz="2400" dirty="0" smtClean="0">
                <a:latin typeface="Times New Roman"/>
                <a:ea typeface="Calibri"/>
              </a:rPr>
              <a:t>Публикации статей </a:t>
            </a:r>
            <a:r>
              <a:rPr lang="ru-RU" sz="2400" dirty="0">
                <a:latin typeface="Times New Roman"/>
                <a:ea typeface="Calibri"/>
              </a:rPr>
              <a:t>в сборнике «Инклюзия в образовании», издательство УВО «Университет управления «ТИСБИ</a:t>
            </a:r>
            <a:r>
              <a:rPr lang="ru-RU" sz="2400" dirty="0" smtClean="0">
                <a:latin typeface="Times New Roman"/>
                <a:ea typeface="Calibri"/>
              </a:rPr>
              <a:t>», 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Казанский педагогический </a:t>
            </a:r>
            <a:r>
              <a:rPr lang="ru-RU" sz="2400" dirty="0" smtClean="0">
                <a:latin typeface="Times New Roman"/>
                <a:ea typeface="Times New Roman"/>
              </a:rPr>
              <a:t>журнал</a:t>
            </a:r>
            <a:endParaRPr lang="ru-RU" sz="2400" dirty="0" smtClean="0">
              <a:latin typeface="Times New Roman"/>
              <a:ea typeface="Calibri"/>
            </a:endParaRPr>
          </a:p>
          <a:p>
            <a:pPr lvl="0">
              <a:buClr>
                <a:srgbClr val="FE8637"/>
              </a:buClr>
            </a:pPr>
            <a:r>
              <a:rPr lang="ru-RU" sz="2400" dirty="0" smtClean="0">
                <a:latin typeface="Times New Roman"/>
                <a:ea typeface="Calibri"/>
              </a:rPr>
              <a:t>Участие  во </a:t>
            </a:r>
            <a:r>
              <a:rPr lang="en-US" sz="2400" dirty="0" smtClean="0">
                <a:latin typeface="Times New Roman"/>
                <a:ea typeface="Calibri"/>
              </a:rPr>
              <a:t>II</a:t>
            </a:r>
            <a:r>
              <a:rPr lang="ru-RU" sz="2400" dirty="0" smtClean="0">
                <a:latin typeface="Times New Roman"/>
                <a:ea typeface="Calibri"/>
              </a:rPr>
              <a:t> Всероссийском  конкурсе  современных инновационных разработок «Педагог будущего»</a:t>
            </a:r>
          </a:p>
          <a:p>
            <a:pPr>
              <a:buClr>
                <a:srgbClr val="FE8637"/>
              </a:buClr>
            </a:pPr>
            <a:r>
              <a:rPr lang="ru-RU" sz="2400" dirty="0" smtClean="0">
                <a:latin typeface="Times New Roman"/>
                <a:ea typeface="Calibri"/>
              </a:rPr>
              <a:t>Участие  во  Всероссийском  конкурсе </a:t>
            </a:r>
            <a:r>
              <a:rPr lang="ru-RU" sz="2400" dirty="0">
                <a:latin typeface="Times New Roman"/>
                <a:ea typeface="Calibri"/>
              </a:rPr>
              <a:t>«Педагогический дебют учителя-дефектолога» </a:t>
            </a:r>
            <a:endParaRPr lang="ru-RU" sz="2400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>
              <a:buClr>
                <a:srgbClr val="FE8637"/>
              </a:buClr>
            </a:pPr>
            <a:r>
              <a:rPr lang="ru-RU" sz="2400" dirty="0" smtClean="0">
                <a:latin typeface="Times New Roman"/>
                <a:ea typeface="Calibri"/>
              </a:rPr>
              <a:t>Участие </a:t>
            </a:r>
            <a:r>
              <a:rPr lang="ru-RU" sz="2400" dirty="0">
                <a:latin typeface="Times New Roman"/>
                <a:ea typeface="Calibri"/>
              </a:rPr>
              <a:t>в работе </a:t>
            </a:r>
            <a:r>
              <a:rPr lang="ru-RU" sz="2400" dirty="0" err="1">
                <a:latin typeface="Times New Roman"/>
                <a:ea typeface="Calibri"/>
              </a:rPr>
              <a:t>стажировочной</a:t>
            </a:r>
            <a:r>
              <a:rPr lang="ru-RU" sz="2400" dirty="0">
                <a:latin typeface="Times New Roman"/>
                <a:ea typeface="Calibri"/>
              </a:rPr>
              <a:t> площадки </a:t>
            </a:r>
            <a:r>
              <a:rPr lang="ru-RU" sz="2400" dirty="0" smtClean="0">
                <a:latin typeface="Times New Roman"/>
                <a:ea typeface="Calibri"/>
              </a:rPr>
              <a:t>«Инновационные </a:t>
            </a:r>
            <a:r>
              <a:rPr lang="ru-RU" sz="2400" dirty="0">
                <a:latin typeface="Times New Roman"/>
                <a:ea typeface="Calibri"/>
              </a:rPr>
              <a:t>технологии сопровождения детей с ОВЗ в инклюзивном образовательном пространстве», организованной лабораторией коррекционного и инклюзивного образования ГАОУ ДПО «ИРО РТ</a:t>
            </a:r>
            <a:r>
              <a:rPr lang="ru-RU" sz="2400" dirty="0" smtClean="0">
                <a:latin typeface="Times New Roman"/>
                <a:ea typeface="Calibri"/>
              </a:rPr>
              <a:t>»</a:t>
            </a:r>
            <a:endParaRPr lang="ru-RU" sz="2400" dirty="0">
              <a:latin typeface="Times New Roman"/>
              <a:ea typeface="Calibri"/>
            </a:endParaRPr>
          </a:p>
          <a:p>
            <a:pPr>
              <a:buClr>
                <a:srgbClr val="FE8637"/>
              </a:buClr>
            </a:pPr>
            <a:endParaRPr lang="ru-RU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endParaRPr lang="ru-RU" sz="1600" dirty="0" smtClean="0">
              <a:latin typeface="Times New Roman"/>
              <a:ea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543800" cy="3698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Кадровое обеспечение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620688"/>
            <a:ext cx="7776864" cy="1951056"/>
          </a:xfrm>
        </p:spPr>
        <p:txBody>
          <a:bodyPr/>
          <a:lstStyle/>
          <a:p>
            <a:pPr lvl="0"/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Грантополучатели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конкурса  </a:t>
            </a:r>
          </a:p>
          <a:p>
            <a:pPr lvl="0" algn="ctr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«Лучший учитель  для детей с ОВЗ»-2020 г.  </a:t>
            </a:r>
          </a:p>
          <a:p>
            <a:pPr lvl="0" algn="ctr"/>
            <a:endParaRPr lang="ru-RU" sz="1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Рожкова Е.М., учитель-дефектолог, Семенова </a:t>
            </a:r>
            <a:r>
              <a:rPr lang="ru-RU" sz="1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Е.П.,учитель</a:t>
            </a: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-дефектолог</a:t>
            </a:r>
          </a:p>
          <a:p>
            <a:endParaRPr lang="ru-RU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8425"/>
            <a:ext cx="3956248" cy="29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608850"/>
            <a:ext cx="4038600" cy="3088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Кадровое обеспечение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340768"/>
            <a:ext cx="4474840" cy="4831432"/>
          </a:xfrm>
        </p:spPr>
        <p:txBody>
          <a:bodyPr/>
          <a:lstStyle/>
          <a:p>
            <a:pPr marL="0" lvl="0" indent="0">
              <a:buClr>
                <a:srgbClr val="727CA3"/>
              </a:buClr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/>
                <a:ea typeface="Calibri"/>
              </a:rPr>
              <a:t>Победитель  финального этапа Всероссийского конкурса 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профессионального мастерства сферы воспитания и дополнительного образования «Воспитать человека» 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Clr>
                <a:srgbClr val="727CA3"/>
              </a:buClr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Державина В.В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ВР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3427611" cy="4891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017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Контингент обучающихся 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440263"/>
              </p:ext>
            </p:extLst>
          </p:nvPr>
        </p:nvGraphicFramePr>
        <p:xfrm>
          <a:off x="467544" y="1268761"/>
          <a:ext cx="7776864" cy="5050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  <a:gridCol w="1944216"/>
              </a:tblGrid>
              <a:tr h="140072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Уровень образования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2017-2018</a:t>
                      </a:r>
                    </a:p>
                    <a:p>
                      <a:r>
                        <a:rPr lang="ru-RU" sz="2400" dirty="0" smtClean="0"/>
                        <a:t>учебный год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2018-2019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2019-2020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учебный год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  <a:tr h="95695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НОО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64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65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63</a:t>
                      </a:r>
                      <a:endParaRPr lang="ru-RU" sz="4800" dirty="0"/>
                    </a:p>
                  </a:txBody>
                  <a:tcPr/>
                </a:tc>
              </a:tr>
              <a:tr h="97559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ООО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76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75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75</a:t>
                      </a:r>
                      <a:endParaRPr lang="ru-RU" sz="4800" dirty="0"/>
                    </a:p>
                  </a:txBody>
                  <a:tcPr/>
                </a:tc>
              </a:tr>
              <a:tr h="812994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СОО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17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14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17</a:t>
                      </a:r>
                      <a:endParaRPr lang="ru-RU" sz="4800" dirty="0"/>
                    </a:p>
                  </a:txBody>
                  <a:tcPr/>
                </a:tc>
              </a:tr>
              <a:tr h="894293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ИТОГО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157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154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155</a:t>
                      </a:r>
                      <a:endParaRPr lang="ru-RU" sz="4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1771173001"/>
              </p:ext>
            </p:extLst>
          </p:nvPr>
        </p:nvGraphicFramePr>
        <p:xfrm>
          <a:off x="996438" y="-2187624"/>
          <a:ext cx="8143932" cy="2000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"/>
            <a:ext cx="8064896" cy="3875087"/>
          </a:xfrm>
        </p:spPr>
        <p:txBody>
          <a:bodyPr>
            <a:normAutofit/>
          </a:bodyPr>
          <a:lstStyle/>
          <a:p>
            <a:pPr lvl="0">
              <a:spcBef>
                <a:spcPts val="600"/>
              </a:spcBef>
            </a:pPr>
            <a:r>
              <a:rPr lang="ru-RU" sz="3600" b="1" dirty="0" smtClean="0">
                <a:solidFill>
                  <a:prstClr val="black"/>
                </a:solidFill>
                <a:ea typeface="+mn-ea"/>
                <a:cs typeface="+mn-cs"/>
              </a:rPr>
              <a:t>Контингент обучающихся</a:t>
            </a:r>
            <a:br>
              <a:rPr lang="ru-RU" sz="36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400" b="1" dirty="0" err="1" smtClean="0">
                <a:solidFill>
                  <a:prstClr val="black"/>
                </a:solidFill>
                <a:ea typeface="+mn-ea"/>
                <a:cs typeface="+mn-cs"/>
              </a:rPr>
              <a:t>О</a:t>
            </a:r>
            <a:r>
              <a:rPr lang="ru-RU" sz="2700" b="1" dirty="0" err="1" smtClean="0">
                <a:solidFill>
                  <a:prstClr val="black"/>
                </a:solidFill>
                <a:ea typeface="+mn-ea"/>
                <a:cs typeface="+mn-cs"/>
              </a:rPr>
              <a:t>бученность</a:t>
            </a: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за 1 полугодие 2020-2021 года</a:t>
            </a:r>
            <a:b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В школе  обучаются 155 обучающихся</a:t>
            </a:r>
            <a:b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Средняя </a:t>
            </a: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наполняемость классов -  9 человек Детей 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инвалидов-135 человек</a:t>
            </a:r>
            <a:r>
              <a:rPr lang="ru-RU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Обучающихся по системе Брайля-37 человек</a:t>
            </a:r>
            <a:b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Обучающихся на дому - 25 человек</a:t>
            </a:r>
            <a:endParaRPr lang="ru-RU" sz="27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035269152"/>
              </p:ext>
            </p:extLst>
          </p:nvPr>
        </p:nvGraphicFramePr>
        <p:xfrm>
          <a:off x="611560" y="3933056"/>
          <a:ext cx="8193807" cy="245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1269"/>
                <a:gridCol w="2731269"/>
                <a:gridCol w="2731269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Успеваемость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Качество </a:t>
                      </a:r>
                      <a:endParaRPr lang="ru-RU" dirty="0"/>
                    </a:p>
                  </a:txBody>
                  <a:tcPr/>
                </a:tc>
              </a:tr>
              <a:tr h="4886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98%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52%</a:t>
                      </a:r>
                      <a:endParaRPr lang="ru-RU" sz="2400" dirty="0"/>
                    </a:p>
                  </a:txBody>
                  <a:tcPr/>
                </a:tc>
              </a:tr>
              <a:tr h="4886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40,3%</a:t>
                      </a:r>
                      <a:endParaRPr lang="ru-RU" sz="2400" dirty="0"/>
                    </a:p>
                  </a:txBody>
                  <a:tcPr/>
                </a:tc>
              </a:tr>
              <a:tr h="4886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СОО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100%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80%</a:t>
                      </a:r>
                      <a:endParaRPr lang="ru-RU" sz="2400" dirty="0"/>
                    </a:p>
                  </a:txBody>
                  <a:tcPr/>
                </a:tc>
              </a:tr>
              <a:tr h="48867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 школе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50%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0874" y="0"/>
            <a:ext cx="2073126" cy="110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60586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14290"/>
            <a:ext cx="7467600" cy="83844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ГИА – 2020 года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r>
              <a:rPr lang="ru-RU" dirty="0" smtClean="0"/>
              <a:t>ЕГЭ-11: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2069537"/>
              </p:ext>
            </p:extLst>
          </p:nvPr>
        </p:nvGraphicFramePr>
        <p:xfrm>
          <a:off x="467544" y="1844823"/>
          <a:ext cx="8075240" cy="4362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810"/>
                <a:gridCol w="2018810"/>
                <a:gridCol w="2018810"/>
                <a:gridCol w="2018810"/>
              </a:tblGrid>
              <a:tr h="1393032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Результат итогового сочинения (изложения)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 в 11 классе за 3 года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12602"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участников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зачет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незачет</a:t>
                      </a:r>
                      <a:endParaRPr lang="ru-RU" dirty="0"/>
                    </a:p>
                  </a:txBody>
                  <a:tcPr/>
                </a:tc>
              </a:tr>
              <a:tr h="746695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2017-2018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9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100%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</a:tr>
              <a:tr h="7049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2018-2019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7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100%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</a:tr>
              <a:tr h="70494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2019-2020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6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100%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1987</TotalTime>
  <Words>756</Words>
  <Application>Microsoft Office PowerPoint</Application>
  <PresentationFormat>Экран (4:3)</PresentationFormat>
  <Paragraphs>292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Начальная</vt:lpstr>
      <vt:lpstr>  Государственное бюджетное общеобразовательное учреждение  «Казанская школа № 172  для детей с ограниченными  возможностями здоровья»</vt:lpstr>
      <vt:lpstr>Нормативно-правовая база школы</vt:lpstr>
      <vt:lpstr> Кадровое обеспечение</vt:lpstr>
      <vt:lpstr>Экспериментальная и инновационная деятельность  педагогов  (наиболее значимые мероприятия)</vt:lpstr>
      <vt:lpstr>Кадровое обеспечение</vt:lpstr>
      <vt:lpstr>Кадровое обеспечение</vt:lpstr>
      <vt:lpstr>Контингент обучающихся </vt:lpstr>
      <vt:lpstr>Контингент обучающихся Обученность за 1 полугодие 2020-2021 года В школе  обучаются 155 обучающихся Средняя наполняемость классов -  9 человек Детей инвалидов-135 человек Обучающихся по системе Брайля-37 человек Обучающихся на дому - 25 человек</vt:lpstr>
      <vt:lpstr>ГИА – 2020 года</vt:lpstr>
      <vt:lpstr>ЕГЭ -11:</vt:lpstr>
      <vt:lpstr>Многобалльники</vt:lpstr>
      <vt:lpstr>ТРУДОУСТРОЙСТВО</vt:lpstr>
      <vt:lpstr>Слайд 13</vt:lpstr>
      <vt:lpstr> </vt:lpstr>
      <vt:lpstr>Школьная инфраструктура</vt:lpstr>
      <vt:lpstr>Отчет об исполнении пфхд за 2020г.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Главбух</cp:lastModifiedBy>
  <cp:revision>156</cp:revision>
  <dcterms:created xsi:type="dcterms:W3CDTF">2016-07-21T10:39:28Z</dcterms:created>
  <dcterms:modified xsi:type="dcterms:W3CDTF">2021-02-18T08:59:04Z</dcterms:modified>
</cp:coreProperties>
</file>